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108"/>
  </p:notesMasterIdLst>
  <p:sldIdLst>
    <p:sldId id="256" r:id="rId4"/>
    <p:sldId id="257" r:id="rId5"/>
    <p:sldId id="282" r:id="rId6"/>
    <p:sldId id="259" r:id="rId7"/>
    <p:sldId id="260" r:id="rId8"/>
    <p:sldId id="283" r:id="rId9"/>
    <p:sldId id="262" r:id="rId10"/>
    <p:sldId id="284" r:id="rId11"/>
    <p:sldId id="264" r:id="rId12"/>
    <p:sldId id="265" r:id="rId13"/>
    <p:sldId id="285" r:id="rId14"/>
    <p:sldId id="286" r:id="rId15"/>
    <p:sldId id="287" r:id="rId16"/>
    <p:sldId id="288" r:id="rId17"/>
    <p:sldId id="289" r:id="rId18"/>
    <p:sldId id="266" r:id="rId19"/>
    <p:sldId id="267" r:id="rId20"/>
    <p:sldId id="290" r:id="rId21"/>
    <p:sldId id="291" r:id="rId22"/>
    <p:sldId id="268" r:id="rId23"/>
    <p:sldId id="270" r:id="rId24"/>
    <p:sldId id="271" r:id="rId25"/>
    <p:sldId id="272" r:id="rId26"/>
    <p:sldId id="273" r:id="rId27"/>
    <p:sldId id="274" r:id="rId28"/>
    <p:sldId id="275" r:id="rId29"/>
    <p:sldId id="276" r:id="rId30"/>
    <p:sldId id="277" r:id="rId31"/>
    <p:sldId id="278"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7" r:id="rId47"/>
    <p:sldId id="308" r:id="rId48"/>
    <p:sldId id="309" r:id="rId49"/>
    <p:sldId id="310" r:id="rId50"/>
    <p:sldId id="311"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5" r:id="rId73"/>
    <p:sldId id="336" r:id="rId74"/>
    <p:sldId id="334" r:id="rId75"/>
    <p:sldId id="337" r:id="rId76"/>
    <p:sldId id="338" r:id="rId77"/>
    <p:sldId id="340" r:id="rId78"/>
    <p:sldId id="341" r:id="rId79"/>
    <p:sldId id="339" r:id="rId80"/>
    <p:sldId id="342" r:id="rId81"/>
    <p:sldId id="343" r:id="rId82"/>
    <p:sldId id="345" r:id="rId83"/>
    <p:sldId id="344" r:id="rId84"/>
    <p:sldId id="347" r:id="rId85"/>
    <p:sldId id="346" r:id="rId86"/>
    <p:sldId id="348" r:id="rId87"/>
    <p:sldId id="349" r:id="rId88"/>
    <p:sldId id="350" r:id="rId89"/>
    <p:sldId id="351" r:id="rId90"/>
    <p:sldId id="352" r:id="rId91"/>
    <p:sldId id="353" r:id="rId92"/>
    <p:sldId id="355" r:id="rId93"/>
    <p:sldId id="356" r:id="rId94"/>
    <p:sldId id="354" r:id="rId95"/>
    <p:sldId id="357" r:id="rId96"/>
    <p:sldId id="358" r:id="rId97"/>
    <p:sldId id="359" r:id="rId98"/>
    <p:sldId id="360" r:id="rId99"/>
    <p:sldId id="361" r:id="rId100"/>
    <p:sldId id="362" r:id="rId101"/>
    <p:sldId id="363" r:id="rId102"/>
    <p:sldId id="364" r:id="rId103"/>
    <p:sldId id="366" r:id="rId104"/>
    <p:sldId id="365" r:id="rId105"/>
    <p:sldId id="367" r:id="rId106"/>
    <p:sldId id="368" r:id="rId10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97F"/>
    <a:srgbClr val="F8F8F8"/>
    <a:srgbClr val="000000"/>
    <a:srgbClr val="2436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94660"/>
  </p:normalViewPr>
  <p:slideViewPr>
    <p:cSldViewPr snapToGrid="0">
      <p:cViewPr varScale="1">
        <p:scale>
          <a:sx n="117" d="100"/>
          <a:sy n="117" d="100"/>
        </p:scale>
        <p:origin x="67" y="662"/>
      </p:cViewPr>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microsoft.com/office/2016/11/relationships/changesInfo" Target="changesInfos/changesInfo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presProps" Target="pres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Candia Torres" userId="c66fc691-4246-4d53-8ff0-36beadcd7abd" providerId="ADAL" clId="{702B06F7-8823-4B2A-90A1-619D54ECA361}"/>
    <pc:docChg chg="modSld">
      <pc:chgData name="Antonio Candia Torres" userId="c66fc691-4246-4d53-8ff0-36beadcd7abd" providerId="ADAL" clId="{702B06F7-8823-4B2A-90A1-619D54ECA361}" dt="2025-11-15T17:15:56.755" v="0" actId="729"/>
      <pc:docMkLst>
        <pc:docMk/>
      </pc:docMkLst>
      <pc:sldChg chg="mod modShow">
        <pc:chgData name="Antonio Candia Torres" userId="c66fc691-4246-4d53-8ff0-36beadcd7abd" providerId="ADAL" clId="{702B06F7-8823-4B2A-90A1-619D54ECA361}" dt="2025-11-15T17:15:56.755" v="0" actId="729"/>
        <pc:sldMkLst>
          <pc:docMk/>
          <pc:sldMk cId="1612904111"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77568-00FE-4691-ABFF-38AAE20BBAFD}" type="datetimeFigureOut">
              <a:rPr lang="es-CO" smtClean="0"/>
              <a:t>15/11/2025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F0F0CC-FE73-4235-9905-AC58AB433EDD}" type="slidenum">
              <a:rPr lang="es-CO" smtClean="0"/>
              <a:t>‹#›</a:t>
            </a:fld>
            <a:endParaRPr lang="es-CO"/>
          </a:p>
        </p:txBody>
      </p:sp>
    </p:spTree>
    <p:extLst>
      <p:ext uri="{BB962C8B-B14F-4D97-AF65-F5344CB8AC3E}">
        <p14:creationId xmlns:p14="http://schemas.microsoft.com/office/powerpoint/2010/main" val="1713964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7F0F0CC-FE73-4235-9905-AC58AB433EDD}" type="slidenum">
              <a:rPr lang="es-CO" smtClean="0"/>
              <a:t>71</a:t>
            </a:fld>
            <a:endParaRPr lang="es-CO"/>
          </a:p>
        </p:txBody>
      </p:sp>
    </p:spTree>
    <p:extLst>
      <p:ext uri="{BB962C8B-B14F-4D97-AF65-F5344CB8AC3E}">
        <p14:creationId xmlns:p14="http://schemas.microsoft.com/office/powerpoint/2010/main" val="3016180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con video 1">
    <p:spTree>
      <p:nvGrpSpPr>
        <p:cNvPr id="1" name=""/>
        <p:cNvGrpSpPr/>
        <p:nvPr/>
      </p:nvGrpSpPr>
      <p:grpSpPr>
        <a:xfrm>
          <a:off x="0" y="0"/>
          <a:ext cx="0" cy="0"/>
          <a:chOff x="0" y="0"/>
          <a:chExt cx="0" cy="0"/>
        </a:xfrm>
      </p:grpSpPr>
      <p:pic>
        <p:nvPicPr>
          <p:cNvPr id="7" name="Video 1">
            <a:hlinkClick r:id="" action="ppaction://media"/>
            <a:extLst>
              <a:ext uri="{FF2B5EF4-FFF2-40B4-BE49-F238E27FC236}">
                <a16:creationId xmlns:a16="http://schemas.microsoft.com/office/drawing/2014/main" id="{7D069979-AA20-443A-341E-932032D3569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95700"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172233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01" fill="hold"/>
                                        <p:tgtEl>
                                          <p:spTgt spid="7"/>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ortada con imagen">
    <p:bg>
      <p:bgPr>
        <a:solidFill>
          <a:schemeClr val="bg1"/>
        </a:solidFill>
        <a:effectLst/>
      </p:bgPr>
    </p:bg>
    <p:spTree>
      <p:nvGrpSpPr>
        <p:cNvPr id="1" name=""/>
        <p:cNvGrpSpPr/>
        <p:nvPr/>
      </p:nvGrpSpPr>
      <p:grpSpPr>
        <a:xfrm>
          <a:off x="0" y="0"/>
          <a:ext cx="0" cy="0"/>
          <a:chOff x="0" y="0"/>
          <a:chExt cx="0" cy="0"/>
        </a:xfrm>
      </p:grpSpPr>
      <p:sp>
        <p:nvSpPr>
          <p:cNvPr id="21" name="Forma libre: forma 20">
            <a:extLst>
              <a:ext uri="{FF2B5EF4-FFF2-40B4-BE49-F238E27FC236}">
                <a16:creationId xmlns:a16="http://schemas.microsoft.com/office/drawing/2014/main" id="{76140F11-A395-5D47-C310-43E64741A612}"/>
              </a:ext>
            </a:extLst>
          </p:cNvPr>
          <p:cNvSpPr/>
          <p:nvPr userDrawn="1"/>
        </p:nvSpPr>
        <p:spPr>
          <a:xfrm>
            <a:off x="7883" y="-319"/>
            <a:ext cx="3735390" cy="5097462"/>
          </a:xfrm>
          <a:custGeom>
            <a:avLst/>
            <a:gdLst>
              <a:gd name="connsiteX0" fmla="*/ 0 w 3735390"/>
              <a:gd name="connsiteY0" fmla="*/ 4863391 h 5143820"/>
              <a:gd name="connsiteX1" fmla="*/ 162599 w 3735390"/>
              <a:gd name="connsiteY1" fmla="*/ 4941719 h 5143820"/>
              <a:gd name="connsiteX2" fmla="*/ 1163641 w 3735390"/>
              <a:gd name="connsiteY2" fmla="*/ 5143820 h 5143820"/>
              <a:gd name="connsiteX3" fmla="*/ 0 w 3735390"/>
              <a:gd name="connsiteY3" fmla="*/ 5143820 h 5143820"/>
              <a:gd name="connsiteX4" fmla="*/ 3718180 w 3735390"/>
              <a:gd name="connsiteY4" fmla="*/ 2861344 h 5143820"/>
              <a:gd name="connsiteX5" fmla="*/ 3701790 w 3735390"/>
              <a:gd name="connsiteY5" fmla="*/ 3025601 h 5143820"/>
              <a:gd name="connsiteX6" fmla="*/ 2480694 w 3735390"/>
              <a:gd name="connsiteY6" fmla="*/ 5032915 h 5143820"/>
              <a:gd name="connsiteX7" fmla="*/ 2313179 w 3735390"/>
              <a:gd name="connsiteY7" fmla="*/ 5143820 h 5143820"/>
              <a:gd name="connsiteX8" fmla="*/ 1163641 w 3735390"/>
              <a:gd name="connsiteY8" fmla="*/ 5143820 h 5143820"/>
              <a:gd name="connsiteX9" fmla="*/ 3686307 w 3735390"/>
              <a:gd name="connsiteY9" fmla="*/ 3074655 h 5143820"/>
              <a:gd name="connsiteX10" fmla="*/ 3723453 w 3735390"/>
              <a:gd name="connsiteY10" fmla="*/ 2808503 h 5143820"/>
              <a:gd name="connsiteX11" fmla="*/ 3722114 w 3735390"/>
              <a:gd name="connsiteY11" fmla="*/ 2835016 h 5143820"/>
              <a:gd name="connsiteX12" fmla="*/ 3718180 w 3735390"/>
              <a:gd name="connsiteY12" fmla="*/ 2861344 h 5143820"/>
              <a:gd name="connsiteX13" fmla="*/ 3735390 w 3735390"/>
              <a:gd name="connsiteY13" fmla="*/ 2572109 h 5143820"/>
              <a:gd name="connsiteX14" fmla="*/ 3731435 w 3735390"/>
              <a:gd name="connsiteY14" fmla="*/ 2728510 h 5143820"/>
              <a:gd name="connsiteX15" fmla="*/ 3723453 w 3735390"/>
              <a:gd name="connsiteY15" fmla="*/ 2808503 h 5143820"/>
              <a:gd name="connsiteX16" fmla="*/ 3723453 w 3735390"/>
              <a:gd name="connsiteY16" fmla="*/ 2335634 h 5143820"/>
              <a:gd name="connsiteX17" fmla="*/ 3731435 w 3735390"/>
              <a:gd name="connsiteY17" fmla="*/ 2415628 h 5143820"/>
              <a:gd name="connsiteX18" fmla="*/ 3735390 w 3735390"/>
              <a:gd name="connsiteY18" fmla="*/ 2572030 h 5143820"/>
              <a:gd name="connsiteX19" fmla="*/ 3718181 w 3735390"/>
              <a:gd name="connsiteY19" fmla="*/ 2282798 h 5143820"/>
              <a:gd name="connsiteX20" fmla="*/ 3722114 w 3735390"/>
              <a:gd name="connsiteY20" fmla="*/ 2309123 h 5143820"/>
              <a:gd name="connsiteX21" fmla="*/ 3723453 w 3735390"/>
              <a:gd name="connsiteY21" fmla="*/ 2335634 h 5143820"/>
              <a:gd name="connsiteX22" fmla="*/ 0 w 3735390"/>
              <a:gd name="connsiteY22" fmla="*/ 0 h 5143820"/>
              <a:gd name="connsiteX23" fmla="*/ 2312697 w 3735390"/>
              <a:gd name="connsiteY23" fmla="*/ 0 h 5143820"/>
              <a:gd name="connsiteX24" fmla="*/ 2480694 w 3735390"/>
              <a:gd name="connsiteY24" fmla="*/ 111224 h 5143820"/>
              <a:gd name="connsiteX25" fmla="*/ 3701790 w 3735390"/>
              <a:gd name="connsiteY25" fmla="*/ 2118538 h 5143820"/>
              <a:gd name="connsiteX26" fmla="*/ 3718181 w 3735390"/>
              <a:gd name="connsiteY26" fmla="*/ 2282798 h 5143820"/>
              <a:gd name="connsiteX27" fmla="*/ 3686307 w 3735390"/>
              <a:gd name="connsiteY27" fmla="*/ 2069485 h 5143820"/>
              <a:gd name="connsiteX28" fmla="*/ 1163641 w 3735390"/>
              <a:gd name="connsiteY28" fmla="*/ 318 h 5143820"/>
              <a:gd name="connsiteX29" fmla="*/ 162599 w 3735390"/>
              <a:gd name="connsiteY29" fmla="*/ 202419 h 5143820"/>
              <a:gd name="connsiteX30" fmla="*/ 0 w 3735390"/>
              <a:gd name="connsiteY30" fmla="*/ 280747 h 514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35390" h="5143820">
                <a:moveTo>
                  <a:pt x="0" y="4863391"/>
                </a:moveTo>
                <a:lnTo>
                  <a:pt x="162599" y="4941719"/>
                </a:lnTo>
                <a:cubicBezTo>
                  <a:pt x="470280" y="5071857"/>
                  <a:pt x="808556" y="5143820"/>
                  <a:pt x="1163641" y="5143820"/>
                </a:cubicBezTo>
                <a:lnTo>
                  <a:pt x="0" y="5143820"/>
                </a:lnTo>
                <a:close/>
                <a:moveTo>
                  <a:pt x="3718180" y="2861344"/>
                </a:moveTo>
                <a:lnTo>
                  <a:pt x="3701790" y="3025601"/>
                </a:lnTo>
                <a:cubicBezTo>
                  <a:pt x="3578623" y="3849025"/>
                  <a:pt x="3125229" y="4564491"/>
                  <a:pt x="2480694" y="5032915"/>
                </a:cubicBezTo>
                <a:lnTo>
                  <a:pt x="2313179" y="5143820"/>
                </a:lnTo>
                <a:lnTo>
                  <a:pt x="1163641" y="5143820"/>
                </a:lnTo>
                <a:cubicBezTo>
                  <a:pt x="2411986" y="5143820"/>
                  <a:pt x="3452591" y="4254382"/>
                  <a:pt x="3686307" y="3074655"/>
                </a:cubicBezTo>
                <a:close/>
                <a:moveTo>
                  <a:pt x="3723453" y="2808503"/>
                </a:moveTo>
                <a:lnTo>
                  <a:pt x="3722114" y="2835016"/>
                </a:lnTo>
                <a:lnTo>
                  <a:pt x="3718180" y="2861344"/>
                </a:lnTo>
                <a:close/>
                <a:moveTo>
                  <a:pt x="3735390" y="2572109"/>
                </a:moveTo>
                <a:lnTo>
                  <a:pt x="3731435" y="2728510"/>
                </a:lnTo>
                <a:lnTo>
                  <a:pt x="3723453" y="2808503"/>
                </a:lnTo>
                <a:close/>
                <a:moveTo>
                  <a:pt x="3723453" y="2335634"/>
                </a:moveTo>
                <a:lnTo>
                  <a:pt x="3731435" y="2415628"/>
                </a:lnTo>
                <a:lnTo>
                  <a:pt x="3735390" y="2572030"/>
                </a:lnTo>
                <a:close/>
                <a:moveTo>
                  <a:pt x="3718181" y="2282798"/>
                </a:moveTo>
                <a:lnTo>
                  <a:pt x="3722114" y="2309123"/>
                </a:lnTo>
                <a:lnTo>
                  <a:pt x="3723453" y="2335634"/>
                </a:lnTo>
                <a:close/>
                <a:moveTo>
                  <a:pt x="0" y="0"/>
                </a:moveTo>
                <a:lnTo>
                  <a:pt x="2312697" y="0"/>
                </a:lnTo>
                <a:lnTo>
                  <a:pt x="2480694" y="111224"/>
                </a:lnTo>
                <a:cubicBezTo>
                  <a:pt x="3125229" y="579648"/>
                  <a:pt x="3578623" y="1295115"/>
                  <a:pt x="3701790" y="2118538"/>
                </a:cubicBezTo>
                <a:lnTo>
                  <a:pt x="3718181" y="2282798"/>
                </a:lnTo>
                <a:lnTo>
                  <a:pt x="3686307" y="2069485"/>
                </a:lnTo>
                <a:cubicBezTo>
                  <a:pt x="3452591" y="889756"/>
                  <a:pt x="2411986" y="318"/>
                  <a:pt x="1163641" y="318"/>
                </a:cubicBezTo>
                <a:cubicBezTo>
                  <a:pt x="808556" y="318"/>
                  <a:pt x="470280" y="72281"/>
                  <a:pt x="162599" y="202419"/>
                </a:cubicBezTo>
                <a:lnTo>
                  <a:pt x="0" y="280747"/>
                </a:lnTo>
                <a:close/>
              </a:path>
            </a:pathLst>
          </a:cu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4059555"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4059239"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4059555"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4059239" y="441366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posición de imagen 5">
            <a:extLst>
              <a:ext uri="{FF2B5EF4-FFF2-40B4-BE49-F238E27FC236}">
                <a16:creationId xmlns:a16="http://schemas.microsoft.com/office/drawing/2014/main" id="{B10E65AD-87C0-6802-FCF6-D3915EC10B7C}"/>
              </a:ext>
            </a:extLst>
          </p:cNvPr>
          <p:cNvSpPr>
            <a:spLocks noGrp="1"/>
          </p:cNvSpPr>
          <p:nvPr>
            <p:ph type="pic" sz="quarter" idx="12" hasCustomPrompt="1"/>
          </p:nvPr>
        </p:nvSpPr>
        <p:spPr>
          <a:xfrm>
            <a:off x="1" y="-1"/>
            <a:ext cx="3735389" cy="5097464"/>
          </a:xfrm>
          <a:custGeom>
            <a:avLst/>
            <a:gdLst>
              <a:gd name="connsiteX0" fmla="*/ 0 w 3735389"/>
              <a:gd name="connsiteY0" fmla="*/ 0 h 5097464"/>
              <a:gd name="connsiteX1" fmla="*/ 1186657 w 3735389"/>
              <a:gd name="connsiteY1" fmla="*/ 0 h 5097464"/>
              <a:gd name="connsiteX2" fmla="*/ 3735389 w 3735389"/>
              <a:gd name="connsiteY2" fmla="*/ 2548732 h 5097464"/>
              <a:gd name="connsiteX3" fmla="*/ 3735388 w 3735389"/>
              <a:gd name="connsiteY3" fmla="*/ 2548732 h 5097464"/>
              <a:gd name="connsiteX4" fmla="*/ 1186656 w 3735389"/>
              <a:gd name="connsiteY4" fmla="*/ 5097464 h 5097464"/>
              <a:gd name="connsiteX5" fmla="*/ 0 w 3735389"/>
              <a:gd name="connsiteY5" fmla="*/ 5097464 h 509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5389" h="5097464">
                <a:moveTo>
                  <a:pt x="0" y="0"/>
                </a:moveTo>
                <a:lnTo>
                  <a:pt x="1186657" y="0"/>
                </a:lnTo>
                <a:cubicBezTo>
                  <a:pt x="2594283" y="0"/>
                  <a:pt x="3735389" y="1141106"/>
                  <a:pt x="3735389" y="2548732"/>
                </a:cubicBezTo>
                <a:lnTo>
                  <a:pt x="3735388" y="2548732"/>
                </a:lnTo>
                <a:cubicBezTo>
                  <a:pt x="3735388" y="3956358"/>
                  <a:pt x="2594282" y="5097464"/>
                  <a:pt x="1186656" y="5097464"/>
                </a:cubicBezTo>
                <a:lnTo>
                  <a:pt x="0" y="5097464"/>
                </a:lnTo>
                <a:close/>
              </a:path>
            </a:pathLst>
          </a:custGeom>
          <a:solidFill>
            <a:schemeClr val="bg1">
              <a:lumMod val="85000"/>
            </a:schemeClr>
          </a:solidFill>
        </p:spPr>
        <p:txBody>
          <a:bodyPr wrap="square" anchor="ctr">
            <a:noAutofit/>
          </a:bodyPr>
          <a:lstStyle>
            <a:lvl1pPr marL="0" indent="0" algn="ctr">
              <a:buNone/>
              <a:defRPr b="1">
                <a:solidFill>
                  <a:srgbClr val="24397F"/>
                </a:solidFill>
              </a:defRPr>
            </a:lvl1pPr>
          </a:lstStyle>
          <a:p>
            <a:r>
              <a:rPr lang="es-CO"/>
              <a:t>Insertar imagen</a:t>
            </a:r>
          </a:p>
        </p:txBody>
      </p:sp>
    </p:spTree>
    <p:extLst>
      <p:ext uri="{BB962C8B-B14F-4D97-AF65-F5344CB8AC3E}">
        <p14:creationId xmlns:p14="http://schemas.microsoft.com/office/powerpoint/2010/main" val="18724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Título 1 línea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914400"/>
            <a:ext cx="8778241"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1799610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ítulo 2 líne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304925"/>
            <a:ext cx="8778241" cy="36556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3483727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Título 1 línea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416688"/>
            <a:ext cx="8778241"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1277979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Título 2 líne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836418"/>
            <a:ext cx="8778241" cy="31242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1101277"/>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2562174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914400"/>
            <a:ext cx="5703254"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182563" y="914400"/>
            <a:ext cx="2894012" cy="4046538"/>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411072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Título | Sub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416688"/>
            <a:ext cx="5722304"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182563" y="1416686"/>
            <a:ext cx="2894012" cy="3544252"/>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2133007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Imagen | Título 2 lin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57550" y="182880"/>
            <a:ext cx="570357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1295400"/>
            <a:ext cx="5703254" cy="3665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34386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Imagen | Título 2 lin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38596" y="182880"/>
            <a:ext cx="5722524"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828800"/>
            <a:ext cx="5722304" cy="31318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3238500" y="1117589"/>
            <a:ext cx="5722938"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65529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182563" y="914082"/>
            <a:ext cx="8778875" cy="40465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5864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Portada con video 2">
    <p:spTree>
      <p:nvGrpSpPr>
        <p:cNvPr id="1" name=""/>
        <p:cNvGrpSpPr/>
        <p:nvPr/>
      </p:nvGrpSpPr>
      <p:grpSpPr>
        <a:xfrm>
          <a:off x="0" y="0"/>
          <a:ext cx="0" cy="0"/>
          <a:chOff x="0" y="0"/>
          <a:chExt cx="0" cy="0"/>
        </a:xfrm>
      </p:grpSpPr>
      <p:pic>
        <p:nvPicPr>
          <p:cNvPr id="2" name="Video 2">
            <a:hlinkClick r:id="" action="ppaction://media"/>
            <a:extLst>
              <a:ext uri="{FF2B5EF4-FFF2-40B4-BE49-F238E27FC236}">
                <a16:creationId xmlns:a16="http://schemas.microsoft.com/office/drawing/2014/main" id="{80B86C11-49EC-77B9-9713-E168DBBF96D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508911"/>
            <a:ext cx="2552700" cy="393700"/>
          </a:xfrm>
        </p:spPr>
        <p:txBody>
          <a:bodyPr anchor="b">
            <a:noAutofit/>
          </a:bodyPr>
          <a:lstStyle>
            <a:lvl1pPr marL="0" indent="0" algn="l">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84491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53"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Título | Sub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3195DB3E-B192-A7E2-F990-B74D0C294D67}"/>
              </a:ext>
            </a:extLst>
          </p:cNvPr>
          <p:cNvSpPr>
            <a:spLocks noGrp="1"/>
          </p:cNvSpPr>
          <p:nvPr>
            <p:ph type="chart" sz="quarter" idx="12"/>
          </p:nvPr>
        </p:nvSpPr>
        <p:spPr>
          <a:xfrm>
            <a:off x="182563" y="1447800"/>
            <a:ext cx="8778876" cy="35131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712205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 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4705350" y="914082"/>
            <a:ext cx="4256088" cy="4046538"/>
          </a:xfrm>
        </p:spPr>
        <p:txBody>
          <a:bodyPr anchor="ctr"/>
          <a:lstStyle>
            <a:lvl1pPr marL="0" indent="0" algn="ctr">
              <a:buNone/>
              <a:defRPr b="1">
                <a:solidFill>
                  <a:srgbClr val="24397F"/>
                </a:solidFill>
              </a:defRPr>
            </a:lvl1pPr>
          </a:lstStyle>
          <a:p>
            <a:endParaRPr lang="es-CO"/>
          </a:p>
        </p:txBody>
      </p:sp>
      <p:sp>
        <p:nvSpPr>
          <p:cNvPr id="5" name="Marcador de texto 4">
            <a:extLst>
              <a:ext uri="{FF2B5EF4-FFF2-40B4-BE49-F238E27FC236}">
                <a16:creationId xmlns:a16="http://schemas.microsoft.com/office/drawing/2014/main" id="{91977F7A-324B-5658-6DB4-B83B28566ADC}"/>
              </a:ext>
            </a:extLst>
          </p:cNvPr>
          <p:cNvSpPr>
            <a:spLocks noGrp="1"/>
          </p:cNvSpPr>
          <p:nvPr>
            <p:ph type="body" sz="quarter" idx="12"/>
          </p:nvPr>
        </p:nvSpPr>
        <p:spPr>
          <a:xfrm>
            <a:off x="182563" y="914082"/>
            <a:ext cx="4256087" cy="404685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436591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 Título | Sub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1A9924B6-CC06-A095-C939-B365FDC109A6}"/>
              </a:ext>
            </a:extLst>
          </p:cNvPr>
          <p:cNvSpPr>
            <a:spLocks noGrp="1"/>
          </p:cNvSpPr>
          <p:nvPr>
            <p:ph type="chart" sz="quarter" idx="12"/>
          </p:nvPr>
        </p:nvSpPr>
        <p:spPr>
          <a:xfrm>
            <a:off x="4695825" y="1428750"/>
            <a:ext cx="4265613" cy="3532188"/>
          </a:xfrm>
        </p:spPr>
        <p:txBody>
          <a:bodyPr anchor="ctr"/>
          <a:lstStyle>
            <a:lvl1pPr marL="0" indent="0" algn="ctr">
              <a:buNone/>
              <a:defRPr b="1">
                <a:solidFill>
                  <a:srgbClr val="24397F"/>
                </a:solidFill>
              </a:defRPr>
            </a:lvl1pPr>
          </a:lstStyle>
          <a:p>
            <a:endParaRPr lang="es-CO"/>
          </a:p>
        </p:txBody>
      </p:sp>
      <p:sp>
        <p:nvSpPr>
          <p:cNvPr id="10" name="Marcador de texto 9">
            <a:extLst>
              <a:ext uri="{FF2B5EF4-FFF2-40B4-BE49-F238E27FC236}">
                <a16:creationId xmlns:a16="http://schemas.microsoft.com/office/drawing/2014/main" id="{5BB87110-74CD-CF1A-A2F7-A8959D3CE851}"/>
              </a:ext>
            </a:extLst>
          </p:cNvPr>
          <p:cNvSpPr>
            <a:spLocks noGrp="1"/>
          </p:cNvSpPr>
          <p:nvPr>
            <p:ph type="body" sz="quarter" idx="13"/>
          </p:nvPr>
        </p:nvSpPr>
        <p:spPr>
          <a:xfrm>
            <a:off x="182563" y="1428750"/>
            <a:ext cx="4284662" cy="3532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97459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Slide 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6388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lide en blanco 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39957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ortada con video 3">
    <p:spTree>
      <p:nvGrpSpPr>
        <p:cNvPr id="1" name=""/>
        <p:cNvGrpSpPr/>
        <p:nvPr/>
      </p:nvGrpSpPr>
      <p:grpSpPr>
        <a:xfrm>
          <a:off x="0" y="0"/>
          <a:ext cx="0" cy="0"/>
          <a:chOff x="0" y="0"/>
          <a:chExt cx="0" cy="0"/>
        </a:xfrm>
      </p:grpSpPr>
      <p:pic>
        <p:nvPicPr>
          <p:cNvPr id="3" name="Video 3">
            <a:hlinkClick r:id="" action="ppaction://media"/>
            <a:extLst>
              <a:ext uri="{FF2B5EF4-FFF2-40B4-BE49-F238E27FC236}">
                <a16:creationId xmlns:a16="http://schemas.microsoft.com/office/drawing/2014/main" id="{2A86E453-C656-D00C-C330-EC63FB9A345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806861"/>
            <a:ext cx="8772434"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675075"/>
            <a:ext cx="8772433"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2862739" y="2486479"/>
            <a:ext cx="3418522"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25169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64" fill="hold"/>
                                        <p:tgtEl>
                                          <p:spTgt spid="3"/>
                                        </p:tgtEl>
                                      </p:cBhvr>
                                    </p:cmd>
                                  </p:childTnLst>
                                </p:cTn>
                              </p:par>
                              <p:par>
                                <p:cTn id="7" presetID="10" presetClass="entr" presetSubtype="0" fill="hold" grpId="0" nodeType="withEffect">
                                  <p:stCondLst>
                                    <p:cond delay="500"/>
                                  </p:stCondLst>
                                  <p:iterate type="lt">
                                    <p:tmPct val="6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6" presetClass="entr" presetSubtype="37" fill="hold" nodeType="withEffect">
                                  <p:stCondLst>
                                    <p:cond delay="230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par>
                                <p:cTn id="13" presetID="10" presetClass="entr" presetSubtype="0" fill="hold" grpId="0" nodeType="withEffect">
                                  <p:stCondLst>
                                    <p:cond delay="260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ortada 1">
    <p:spTree>
      <p:nvGrpSpPr>
        <p:cNvPr id="1" name=""/>
        <p:cNvGrpSpPr/>
        <p:nvPr/>
      </p:nvGrpSpPr>
      <p:grpSpPr>
        <a:xfrm>
          <a:off x="0" y="0"/>
          <a:ext cx="0" cy="0"/>
          <a:chOff x="0" y="0"/>
          <a:chExt cx="0" cy="0"/>
        </a:xfrm>
      </p:grpSpPr>
      <p:pic>
        <p:nvPicPr>
          <p:cNvPr id="3" name="Imagen 2" descr="Patrón de fondo&#10;&#10;Descripción generada automáticamente">
            <a:extLst>
              <a:ext uri="{FF2B5EF4-FFF2-40B4-BE49-F238E27FC236}">
                <a16:creationId xmlns:a16="http://schemas.microsoft.com/office/drawing/2014/main" id="{744207F4-7A80-5E0B-5872-65537D34F9E4}"/>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08" b="7808"/>
          <a:stretch/>
        </p:blipFill>
        <p:spPr>
          <a:xfrm>
            <a:off x="0" y="-1"/>
            <a:ext cx="9144000" cy="5143501"/>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1"/>
            <a:ext cx="9144000" cy="5143501"/>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tx1">
                    <a:lumMod val="75000"/>
                    <a:lumOff val="25000"/>
                  </a:schemeClr>
                </a:solidFill>
              </a:defRPr>
            </a:lvl1pPr>
          </a:lstStyle>
          <a:p>
            <a:pPr lvl="0"/>
            <a:r>
              <a:rPr lang="es-ES"/>
              <a:t>Haga clic para modificar la fecha</a:t>
            </a:r>
          </a:p>
        </p:txBody>
      </p:sp>
      <p:sp>
        <p:nvSpPr>
          <p:cNvPr id="4" name="Rectángulo 3">
            <a:extLst>
              <a:ext uri="{FF2B5EF4-FFF2-40B4-BE49-F238E27FC236}">
                <a16:creationId xmlns:a16="http://schemas.microsoft.com/office/drawing/2014/main" id="{3C7D6469-9602-DEE0-AC88-6EE25897D0F0}"/>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229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par>
                                <p:cTn id="11" presetID="10" presetClass="entr" presetSubtype="0" fill="hold" grpId="0" nodeType="withEffect">
                                  <p:stCondLst>
                                    <p:cond delay="260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rta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47081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501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500"/>
                                  </p:stCondLst>
                                  <p:iterate type="lt">
                                    <p:tmPct val="600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6" presetClass="entr" presetSubtype="37" fill="hold" nodeType="withEffect">
                                  <p:stCondLst>
                                    <p:cond delay="230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rtadilla con sub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991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rtadill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rgbClr val="24397F"/>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0276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Portadilla con subtitul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rgbClr val="FFC000"/>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27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Portadilla">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chemeClr val="bg1"/>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673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 y="182880"/>
            <a:ext cx="8778240" cy="914400"/>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82880" y="1280160"/>
            <a:ext cx="8778240" cy="368046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999126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8" r:id="rId6"/>
    <p:sldLayoutId id="2147483679" r:id="rId7"/>
    <p:sldLayoutId id="2147483680" r:id="rId8"/>
    <p:sldLayoutId id="2147483681" r:id="rId9"/>
    <p:sldLayoutId id="2147483666" r:id="rId10"/>
    <p:sldLayoutId id="2147483667" r:id="rId11"/>
    <p:sldLayoutId id="2147483673" r:id="rId12"/>
    <p:sldLayoutId id="2147483668" r:id="rId13"/>
    <p:sldLayoutId id="2147483682" r:id="rId14"/>
    <p:sldLayoutId id="2147483669" r:id="rId15"/>
    <p:sldLayoutId id="2147483670" r:id="rId16"/>
    <p:sldLayoutId id="2147483671" r:id="rId17"/>
    <p:sldLayoutId id="2147483672" r:id="rId18"/>
    <p:sldLayoutId id="2147483684" r:id="rId19"/>
    <p:sldLayoutId id="2147483686" r:id="rId20"/>
    <p:sldLayoutId id="2147483685" r:id="rId21"/>
    <p:sldLayoutId id="2147483683" r:id="rId22"/>
    <p:sldLayoutId id="2147483687" r:id="rId23"/>
    <p:sldLayoutId id="2147483688" r:id="rId24"/>
  </p:sldLayoutIdLst>
  <p:txStyles>
    <p:title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p:titleStyle>
    <p:body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14.xml"/><Relationship Id="rId1" Type="http://schemas.openxmlformats.org/officeDocument/2006/relationships/video" Target="https://www.youtube.com/embed/bdYcgb0-nsA?feature=oembed" TargetMode="Externa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7.jpg"/><Relationship Id="rId1" Type="http://schemas.openxmlformats.org/officeDocument/2006/relationships/slideLayout" Target="../slideLayouts/slideLayout15.xml"/><Relationship Id="rId4" Type="http://schemas.openxmlformats.org/officeDocument/2006/relationships/image" Target="../media/image4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2.xml"/><Relationship Id="rId4" Type="http://schemas.openxmlformats.org/officeDocument/2006/relationships/image" Target="../media/image47.jpeg"/></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7.jpg"/><Relationship Id="rId1" Type="http://schemas.openxmlformats.org/officeDocument/2006/relationships/slideLayout" Target="../slideLayouts/slideLayout5.xml"/><Relationship Id="rId4" Type="http://schemas.openxmlformats.org/officeDocument/2006/relationships/image" Target="../media/image58.jpeg"/></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jpeg"/></Relationships>
</file>

<file path=ppt/slides/_rels/slide6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73.jpe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jpg"/><Relationship Id="rId1" Type="http://schemas.openxmlformats.org/officeDocument/2006/relationships/slideLayout" Target="../slideLayouts/slideLayout19.xml"/><Relationship Id="rId4" Type="http://schemas.openxmlformats.org/officeDocument/2006/relationships/image" Target="../media/image75.jpeg"/></Relationships>
</file>

<file path=ppt/slides/_rels/slide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slideLayout" Target="../slideLayouts/slideLayout2.xml"/><Relationship Id="rId1" Type="http://schemas.openxmlformats.org/officeDocument/2006/relationships/video" Target="https://www.youtube.com/embed/FN2RM-CHkuI?feature=oembed"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7.jp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7.jpg"/><Relationship Id="rId1" Type="http://schemas.openxmlformats.org/officeDocument/2006/relationships/slideLayout" Target="../slideLayouts/slideLayout5.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9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7.jpg"/><Relationship Id="rId1" Type="http://schemas.openxmlformats.org/officeDocument/2006/relationships/slideLayout" Target="../slideLayouts/slideLayout5.xml"/><Relationship Id="rId4" Type="http://schemas.openxmlformats.org/officeDocument/2006/relationships/image" Target="../media/image91.jpeg"/></Relationships>
</file>

<file path=ppt/slides/_rels/slide9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9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B6D04-85B4-4BF8-7A88-B27CE72D81B6}"/>
              </a:ext>
            </a:extLst>
          </p:cNvPr>
          <p:cNvSpPr>
            <a:spLocks noGrp="1"/>
          </p:cNvSpPr>
          <p:nvPr>
            <p:ph type="title"/>
          </p:nvPr>
        </p:nvSpPr>
        <p:spPr/>
        <p:txBody>
          <a:bodyPr/>
          <a:lstStyle/>
          <a:p>
            <a:r>
              <a:rPr lang="es-CO" dirty="0" err="1">
                <a:latin typeface="Verdana"/>
                <a:ea typeface="Verdana"/>
              </a:rPr>
              <a:t>Decision</a:t>
            </a:r>
            <a:r>
              <a:rPr lang="es-CO" dirty="0">
                <a:latin typeface="Verdana"/>
                <a:ea typeface="Verdana"/>
              </a:rPr>
              <a:t> </a:t>
            </a:r>
            <a:r>
              <a:rPr lang="es-CO" dirty="0" err="1">
                <a:latin typeface="Verdana"/>
                <a:ea typeface="Verdana"/>
              </a:rPr>
              <a:t>Intelligence</a:t>
            </a:r>
            <a:endParaRPr lang="es-ES" dirty="0" err="1"/>
          </a:p>
        </p:txBody>
      </p:sp>
      <p:sp>
        <p:nvSpPr>
          <p:cNvPr id="3" name="Marcador de texto 2">
            <a:extLst>
              <a:ext uri="{FF2B5EF4-FFF2-40B4-BE49-F238E27FC236}">
                <a16:creationId xmlns:a16="http://schemas.microsoft.com/office/drawing/2014/main" id="{D8827232-2031-D8CB-4AB9-2F2D7DB56326}"/>
              </a:ext>
            </a:extLst>
          </p:cNvPr>
          <p:cNvSpPr>
            <a:spLocks noGrp="1"/>
          </p:cNvSpPr>
          <p:nvPr>
            <p:ph type="body" sz="quarter" idx="10"/>
          </p:nvPr>
        </p:nvSpPr>
        <p:spPr/>
        <p:txBody>
          <a:bodyPr/>
          <a:lstStyle/>
          <a:p>
            <a:r>
              <a:rPr lang="es-MX" b="0" dirty="0">
                <a:latin typeface="Verdana"/>
                <a:ea typeface="Verdana"/>
              </a:rPr>
              <a:t>➖</a:t>
            </a:r>
            <a:r>
              <a:rPr lang="es-CO" b="0" dirty="0">
                <a:latin typeface="Verdana"/>
                <a:ea typeface="Verdana"/>
              </a:rPr>
              <a:t>La toma de decisiones en solitario</a:t>
            </a:r>
            <a:r>
              <a:rPr lang="es-MX" b="0" dirty="0">
                <a:latin typeface="Verdana"/>
                <a:ea typeface="Verdana"/>
              </a:rPr>
              <a:t>➖</a:t>
            </a:r>
            <a:endParaRPr lang="es-ES" dirty="0"/>
          </a:p>
        </p:txBody>
      </p:sp>
      <p:sp>
        <p:nvSpPr>
          <p:cNvPr id="4" name="Marcador de texto 3">
            <a:extLst>
              <a:ext uri="{FF2B5EF4-FFF2-40B4-BE49-F238E27FC236}">
                <a16:creationId xmlns:a16="http://schemas.microsoft.com/office/drawing/2014/main" id="{06B996FB-B0EF-1D63-9C33-7A2CDCC66AE4}"/>
              </a:ext>
            </a:extLst>
          </p:cNvPr>
          <p:cNvSpPr>
            <a:spLocks noGrp="1"/>
          </p:cNvSpPr>
          <p:nvPr>
            <p:ph type="body" sz="quarter" idx="11"/>
          </p:nvPr>
        </p:nvSpPr>
        <p:spPr/>
        <p:txBody>
          <a:bodyPr/>
          <a:lstStyle/>
          <a:p>
            <a:r>
              <a:rPr lang="es-CO" dirty="0">
                <a:latin typeface="Verdana"/>
                <a:ea typeface="Verdana"/>
              </a:rPr>
              <a:t>Marzo 2025</a:t>
            </a:r>
            <a:endParaRPr lang="es-ES" dirty="0"/>
          </a:p>
        </p:txBody>
      </p:sp>
    </p:spTree>
    <p:extLst>
      <p:ext uri="{BB962C8B-B14F-4D97-AF65-F5344CB8AC3E}">
        <p14:creationId xmlns:p14="http://schemas.microsoft.com/office/powerpoint/2010/main" val="450077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5056-E54D-7BE7-7FC9-02A553EC4FDD}"/>
              </a:ext>
            </a:extLst>
          </p:cNvPr>
          <p:cNvSpPr>
            <a:spLocks noGrp="1"/>
          </p:cNvSpPr>
          <p:nvPr>
            <p:ph type="title"/>
          </p:nvPr>
        </p:nvSpPr>
        <p:spPr/>
        <p:txBody>
          <a:bodyPr/>
          <a:lstStyle/>
          <a:p>
            <a:r>
              <a:rPr lang="en-US" dirty="0"/>
              <a:t>¿Por </a:t>
            </a:r>
            <a:r>
              <a:rPr lang="en-US" dirty="0" err="1"/>
              <a:t>qué</a:t>
            </a:r>
            <a:r>
              <a:rPr lang="en-US" dirty="0"/>
              <a:t> </a:t>
            </a:r>
            <a:r>
              <a:rPr lang="en-US" dirty="0" err="1"/>
              <a:t>algunas</a:t>
            </a:r>
            <a:r>
              <a:rPr lang="en-US" dirty="0"/>
              <a:t> </a:t>
            </a:r>
            <a:r>
              <a:rPr lang="en-US" dirty="0" err="1"/>
              <a:t>decisiones</a:t>
            </a:r>
            <a:r>
              <a:rPr lang="en-US" dirty="0"/>
              <a:t> son tan </a:t>
            </a:r>
            <a:r>
              <a:rPr lang="en-US" dirty="0" err="1"/>
              <a:t>difíciles</a:t>
            </a:r>
            <a:r>
              <a:rPr lang="en-US" dirty="0"/>
              <a:t>?</a:t>
            </a:r>
          </a:p>
        </p:txBody>
      </p:sp>
      <p:sp>
        <p:nvSpPr>
          <p:cNvPr id="3" name="Text Placeholder 2">
            <a:extLst>
              <a:ext uri="{FF2B5EF4-FFF2-40B4-BE49-F238E27FC236}">
                <a16:creationId xmlns:a16="http://schemas.microsoft.com/office/drawing/2014/main" id="{AABCE695-0567-A060-7CC4-0477951F54AA}"/>
              </a:ext>
            </a:extLst>
          </p:cNvPr>
          <p:cNvSpPr>
            <a:spLocks noGrp="1"/>
          </p:cNvSpPr>
          <p:nvPr>
            <p:ph type="body" sz="quarter" idx="10"/>
          </p:nvPr>
        </p:nvSpPr>
        <p:spPr/>
        <p:txBody>
          <a:bodyPr>
            <a:normAutofit/>
          </a:bodyPr>
          <a:lstStyle/>
          <a:p>
            <a:r>
              <a:rPr lang="en-US" dirty="0" err="1"/>
              <a:t>Cantidad</a:t>
            </a:r>
            <a:r>
              <a:rPr lang="en-US" dirty="0"/>
              <a:t> de </a:t>
            </a:r>
            <a:r>
              <a:rPr lang="en-US" dirty="0" err="1"/>
              <a:t>opciones</a:t>
            </a:r>
            <a:endParaRPr lang="en-US" dirty="0"/>
          </a:p>
          <a:p>
            <a:r>
              <a:rPr lang="en-US" sz="1300" b="0" dirty="0"/>
              <a:t>- </a:t>
            </a:r>
            <a:r>
              <a:rPr lang="en-US" sz="1300" b="0" u="sng" dirty="0"/>
              <a:t>Menos </a:t>
            </a:r>
            <a:r>
              <a:rPr lang="en-US" sz="1300" b="0" u="sng" dirty="0" err="1"/>
              <a:t>opciones</a:t>
            </a:r>
            <a:r>
              <a:rPr lang="en-US" sz="1300" b="0" dirty="0"/>
              <a:t> </a:t>
            </a:r>
            <a:r>
              <a:rPr lang="en-US" sz="1300" b="0" dirty="0" err="1"/>
              <a:t>hacen</a:t>
            </a:r>
            <a:r>
              <a:rPr lang="en-US" sz="1300" b="0" dirty="0"/>
              <a:t> que la decision sea </a:t>
            </a:r>
            <a:r>
              <a:rPr lang="en-US" sz="1300" b="0" dirty="0" err="1"/>
              <a:t>más</a:t>
            </a:r>
            <a:r>
              <a:rPr lang="en-US" sz="1300" b="0" dirty="0"/>
              <a:t> </a:t>
            </a:r>
            <a:r>
              <a:rPr lang="en-US" sz="1300" b="0" dirty="0" err="1"/>
              <a:t>fácil</a:t>
            </a:r>
            <a:endParaRPr lang="en-US" sz="1300" b="0" dirty="0"/>
          </a:p>
        </p:txBody>
      </p:sp>
      <p:pic>
        <p:nvPicPr>
          <p:cNvPr id="10" name="Marcador de posición de imagen 9">
            <a:extLst>
              <a:ext uri="{FF2B5EF4-FFF2-40B4-BE49-F238E27FC236}">
                <a16:creationId xmlns:a16="http://schemas.microsoft.com/office/drawing/2014/main" id="{884DFD5F-7114-4904-4B9C-FDE1E1059A1A}"/>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9390" r="29390"/>
          <a:stretch>
            <a:fillRect/>
          </a:stretch>
        </p:blipFill>
        <p:spPr/>
      </p:pic>
      <p:sp>
        <p:nvSpPr>
          <p:cNvPr id="7" name="Rectángulo 6">
            <a:extLst>
              <a:ext uri="{FF2B5EF4-FFF2-40B4-BE49-F238E27FC236}">
                <a16:creationId xmlns:a16="http://schemas.microsoft.com/office/drawing/2014/main" id="{71C0C810-8FC8-8F13-2918-8254A1489BFD}"/>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ext Placeholder 2">
            <a:extLst>
              <a:ext uri="{FF2B5EF4-FFF2-40B4-BE49-F238E27FC236}">
                <a16:creationId xmlns:a16="http://schemas.microsoft.com/office/drawing/2014/main" id="{D5A095A2-FA9E-8FDA-26CB-E3759E5E54BE}"/>
              </a:ext>
            </a:extLst>
          </p:cNvPr>
          <p:cNvSpPr txBox="1">
            <a:spLocks/>
          </p:cNvSpPr>
          <p:nvPr/>
        </p:nvSpPr>
        <p:spPr>
          <a:xfrm>
            <a:off x="4059239" y="3529741"/>
            <a:ext cx="4760596" cy="731520"/>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err="1"/>
              <a:t>Similitud</a:t>
            </a:r>
            <a:r>
              <a:rPr lang="en-US" dirty="0"/>
              <a:t> de </a:t>
            </a:r>
            <a:r>
              <a:rPr lang="en-US" dirty="0" err="1"/>
              <a:t>opciones</a:t>
            </a:r>
            <a:endParaRPr lang="en-US" dirty="0"/>
          </a:p>
          <a:p>
            <a:r>
              <a:rPr lang="en-US" sz="1300" b="0" dirty="0"/>
              <a:t>- </a:t>
            </a:r>
            <a:r>
              <a:rPr lang="en-US" sz="1300" b="0" u="sng" dirty="0"/>
              <a:t>Una </a:t>
            </a:r>
            <a:r>
              <a:rPr lang="en-US" sz="1300" b="0" u="sng" dirty="0" err="1"/>
              <a:t>elección</a:t>
            </a:r>
            <a:r>
              <a:rPr lang="en-US" sz="1300" b="0" u="sng" dirty="0"/>
              <a:t> </a:t>
            </a:r>
            <a:r>
              <a:rPr lang="en-US" sz="1300" b="0" u="sng" dirty="0" err="1"/>
              <a:t>obvia</a:t>
            </a:r>
            <a:r>
              <a:rPr lang="en-US" sz="1300" b="0" dirty="0"/>
              <a:t>, </a:t>
            </a:r>
            <a:r>
              <a:rPr lang="en-US" sz="1300" b="0" dirty="0" err="1"/>
              <a:t>hace</a:t>
            </a:r>
            <a:r>
              <a:rPr lang="en-US" sz="1300" b="0" dirty="0"/>
              <a:t> la </a:t>
            </a:r>
            <a:r>
              <a:rPr lang="en-US" sz="1300" b="0" dirty="0" err="1"/>
              <a:t>decisión</a:t>
            </a:r>
            <a:r>
              <a:rPr lang="en-US" sz="1300" b="0" dirty="0"/>
              <a:t> </a:t>
            </a:r>
            <a:r>
              <a:rPr lang="en-US" sz="1300" b="0" dirty="0" err="1"/>
              <a:t>más</a:t>
            </a:r>
            <a:r>
              <a:rPr lang="en-US" sz="1300" b="0" dirty="0"/>
              <a:t> </a:t>
            </a:r>
            <a:r>
              <a:rPr lang="en-US" sz="1300" b="0" dirty="0" err="1"/>
              <a:t>fácil</a:t>
            </a:r>
            <a:endParaRPr lang="en-US" sz="1300" b="0" dirty="0"/>
          </a:p>
        </p:txBody>
      </p:sp>
    </p:spTree>
    <p:extLst>
      <p:ext uri="{BB962C8B-B14F-4D97-AF65-F5344CB8AC3E}">
        <p14:creationId xmlns:p14="http://schemas.microsoft.com/office/powerpoint/2010/main" val="291889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407AC-2144-10D5-E6BE-638E2BA33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9F412-45C5-3A48-AC1A-1165FDB56BCE}"/>
              </a:ext>
            </a:extLst>
          </p:cNvPr>
          <p:cNvSpPr>
            <a:spLocks noGrp="1"/>
          </p:cNvSpPr>
          <p:nvPr>
            <p:ph type="title"/>
          </p:nvPr>
        </p:nvSpPr>
        <p:spPr/>
        <p:txBody>
          <a:bodyPr/>
          <a:lstStyle/>
          <a:p>
            <a:r>
              <a:rPr lang="es-MX" dirty="0"/>
              <a:t>¿Qué tiene de especial la IA?</a:t>
            </a:r>
            <a:endParaRPr lang="en-US" dirty="0"/>
          </a:p>
        </p:txBody>
      </p:sp>
      <p:sp>
        <p:nvSpPr>
          <p:cNvPr id="3" name="Text Placeholder 2">
            <a:extLst>
              <a:ext uri="{FF2B5EF4-FFF2-40B4-BE49-F238E27FC236}">
                <a16:creationId xmlns:a16="http://schemas.microsoft.com/office/drawing/2014/main" id="{00938F99-4FC7-447A-B5A2-5709FA2ABF36}"/>
              </a:ext>
            </a:extLst>
          </p:cNvPr>
          <p:cNvSpPr>
            <a:spLocks noGrp="1"/>
          </p:cNvSpPr>
          <p:nvPr>
            <p:ph type="body" sz="quarter" idx="10"/>
          </p:nvPr>
        </p:nvSpPr>
        <p:spPr>
          <a:xfrm>
            <a:off x="4059239" y="2838450"/>
            <a:ext cx="4760595" cy="731520"/>
          </a:xfrm>
        </p:spPr>
        <p:txBody>
          <a:bodyPr>
            <a:normAutofit/>
          </a:bodyPr>
          <a:lstStyle/>
          <a:p>
            <a:r>
              <a:rPr lang="es-MX" b="0" i="1" dirty="0"/>
              <a:t>Inteligencia Artificial</a:t>
            </a:r>
            <a:br>
              <a:rPr lang="es-MX" dirty="0"/>
            </a:br>
            <a:r>
              <a:rPr lang="es-MX" dirty="0"/>
              <a:t>Mejorador de Automatización</a:t>
            </a:r>
            <a:endParaRPr lang="en-US" sz="1400" b="0" dirty="0"/>
          </a:p>
        </p:txBody>
      </p:sp>
      <p:pic>
        <p:nvPicPr>
          <p:cNvPr id="10" name="Marcador de posición de imagen 9">
            <a:extLst>
              <a:ext uri="{FF2B5EF4-FFF2-40B4-BE49-F238E27FC236}">
                <a16:creationId xmlns:a16="http://schemas.microsoft.com/office/drawing/2014/main" id="{0758F84B-5F88-3B9A-34DD-9E09ACB1D95D}"/>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448" b="448"/>
          <a:stretch/>
        </p:blipFill>
        <p:spPr>
          <a:xfrm>
            <a:off x="1" y="-1"/>
            <a:ext cx="3735389" cy="5097464"/>
          </a:xfrm>
        </p:spPr>
      </p:pic>
      <p:sp>
        <p:nvSpPr>
          <p:cNvPr id="7" name="Rectángulo 6">
            <a:extLst>
              <a:ext uri="{FF2B5EF4-FFF2-40B4-BE49-F238E27FC236}">
                <a16:creationId xmlns:a16="http://schemas.microsoft.com/office/drawing/2014/main" id="{3941256B-54A9-5F5A-6B8F-D438D2180309}"/>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4">
            <a:extLst>
              <a:ext uri="{FF2B5EF4-FFF2-40B4-BE49-F238E27FC236}">
                <a16:creationId xmlns:a16="http://schemas.microsoft.com/office/drawing/2014/main" id="{6C79FA9A-1ACA-C82C-8A06-69E7AF2B2E1B}"/>
              </a:ext>
            </a:extLst>
          </p:cNvPr>
          <p:cNvCxnSpPr>
            <a:cxnSpLocks/>
          </p:cNvCxnSpPr>
          <p:nvPr/>
        </p:nvCxnSpPr>
        <p:spPr>
          <a:xfrm>
            <a:off x="4059239" y="3007896"/>
            <a:ext cx="2702508" cy="0"/>
          </a:xfrm>
          <a:prstGeom prst="line">
            <a:avLst/>
          </a:prstGeom>
          <a:ln>
            <a:solidFill>
              <a:srgbClr val="24397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17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A1DA2-1B40-031F-45FB-2E65B2A93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8F3B5-D505-753D-0C58-7429269A519C}"/>
              </a:ext>
            </a:extLst>
          </p:cNvPr>
          <p:cNvSpPr>
            <a:spLocks noGrp="1"/>
          </p:cNvSpPr>
          <p:nvPr>
            <p:ph type="title"/>
          </p:nvPr>
        </p:nvSpPr>
        <p:spPr/>
        <p:txBody>
          <a:bodyPr/>
          <a:lstStyle/>
          <a:p>
            <a:r>
              <a:rPr lang="es-MX" dirty="0"/>
              <a:t>¿Qué tiene de especial la IA?</a:t>
            </a:r>
            <a:endParaRPr lang="en-US" dirty="0"/>
          </a:p>
        </p:txBody>
      </p:sp>
      <p:sp>
        <p:nvSpPr>
          <p:cNvPr id="3" name="Text Placeholder 2">
            <a:extLst>
              <a:ext uri="{FF2B5EF4-FFF2-40B4-BE49-F238E27FC236}">
                <a16:creationId xmlns:a16="http://schemas.microsoft.com/office/drawing/2014/main" id="{23AE24F0-1EEE-08FF-FE21-0BAB4099D03B}"/>
              </a:ext>
            </a:extLst>
          </p:cNvPr>
          <p:cNvSpPr>
            <a:spLocks noGrp="1"/>
          </p:cNvSpPr>
          <p:nvPr>
            <p:ph type="body" sz="quarter" idx="10"/>
          </p:nvPr>
        </p:nvSpPr>
        <p:spPr>
          <a:xfrm>
            <a:off x="4059239" y="2838450"/>
            <a:ext cx="4760595" cy="1841834"/>
          </a:xfrm>
        </p:spPr>
        <p:txBody>
          <a:bodyPr>
            <a:normAutofit fontScale="85000" lnSpcReduction="10000"/>
          </a:bodyPr>
          <a:lstStyle/>
          <a:p>
            <a:r>
              <a:rPr lang="es-MX" b="0" dirty="0"/>
              <a:t>La IA te permite automatizar lo </a:t>
            </a:r>
            <a:r>
              <a:rPr lang="es-MX" i="1" dirty="0"/>
              <a:t>inefable</a:t>
            </a:r>
            <a:r>
              <a:rPr lang="es-MX" b="0" dirty="0"/>
              <a:t>.</a:t>
            </a:r>
            <a:br>
              <a:rPr lang="es-MX" b="0" dirty="0"/>
            </a:br>
            <a:endParaRPr lang="es-MX" b="0" dirty="0"/>
          </a:p>
          <a:p>
            <a:r>
              <a:rPr lang="es-MX" b="0" dirty="0"/>
              <a:t>Ya no necesitas saber cómo </a:t>
            </a:r>
            <a:r>
              <a:rPr lang="es-MX" i="1" dirty="0"/>
              <a:t>hacer</a:t>
            </a:r>
            <a:r>
              <a:rPr lang="es-MX" b="0" dirty="0"/>
              <a:t> una tarea tú mismo para automatizarla.</a:t>
            </a:r>
          </a:p>
          <a:p>
            <a:r>
              <a:rPr lang="es-MX" b="0" dirty="0"/>
              <a:t>En otras palabras, se trata de la </a:t>
            </a:r>
            <a:r>
              <a:rPr lang="es-MX" i="1" dirty="0"/>
              <a:t>complejidad</a:t>
            </a:r>
            <a:r>
              <a:rPr lang="es-MX" b="0" dirty="0"/>
              <a:t>.</a:t>
            </a:r>
          </a:p>
          <a:p>
            <a:r>
              <a:rPr lang="es-MX" b="0" dirty="0"/>
              <a:t>Prácticamente, pone </a:t>
            </a:r>
            <a:r>
              <a:rPr lang="es-MX" i="1" dirty="0"/>
              <a:t>nuevos</a:t>
            </a:r>
            <a:r>
              <a:rPr lang="es-MX" b="0" i="1" dirty="0"/>
              <a:t> objetivos de automatización</a:t>
            </a:r>
            <a:r>
              <a:rPr lang="es-MX" b="0" dirty="0"/>
              <a:t> sobre la mesa... a un precio.</a:t>
            </a:r>
          </a:p>
        </p:txBody>
      </p:sp>
      <p:pic>
        <p:nvPicPr>
          <p:cNvPr id="10" name="Marcador de posición de imagen 9">
            <a:extLst>
              <a:ext uri="{FF2B5EF4-FFF2-40B4-BE49-F238E27FC236}">
                <a16:creationId xmlns:a16="http://schemas.microsoft.com/office/drawing/2014/main" id="{5D97003B-F831-CA47-073F-34F55AA931A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448" b="448"/>
          <a:stretch/>
        </p:blipFill>
        <p:spPr>
          <a:xfrm>
            <a:off x="1" y="-1"/>
            <a:ext cx="3735389" cy="5097464"/>
          </a:xfrm>
        </p:spPr>
      </p:pic>
      <p:sp>
        <p:nvSpPr>
          <p:cNvPr id="7" name="Rectángulo 6">
            <a:extLst>
              <a:ext uri="{FF2B5EF4-FFF2-40B4-BE49-F238E27FC236}">
                <a16:creationId xmlns:a16="http://schemas.microsoft.com/office/drawing/2014/main" id="{75229BFF-B8BE-D9BE-51D9-61C5589A73B9}"/>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0490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58CCD-388B-CF0B-4404-F1EA4E64C813}"/>
            </a:ext>
          </a:extLst>
        </p:cNvPr>
        <p:cNvGrpSpPr/>
        <p:nvPr/>
      </p:nvGrpSpPr>
      <p:grpSpPr>
        <a:xfrm>
          <a:off x="0" y="0"/>
          <a:ext cx="0" cy="0"/>
          <a:chOff x="0" y="0"/>
          <a:chExt cx="0" cy="0"/>
        </a:xfrm>
      </p:grpSpPr>
      <p:sp>
        <p:nvSpPr>
          <p:cNvPr id="16" name="Rectángulo 15">
            <a:extLst>
              <a:ext uri="{FF2B5EF4-FFF2-40B4-BE49-F238E27FC236}">
                <a16:creationId xmlns:a16="http://schemas.microsoft.com/office/drawing/2014/main" id="{61D8A4BD-B560-9889-D3CC-628D45BAFDFB}"/>
              </a:ext>
            </a:extLst>
          </p:cNvPr>
          <p:cNvSpPr/>
          <p:nvPr/>
        </p:nvSpPr>
        <p:spPr>
          <a:xfrm>
            <a:off x="0" y="17606"/>
            <a:ext cx="9144000" cy="50717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338" name="Picture 2">
            <a:extLst>
              <a:ext uri="{FF2B5EF4-FFF2-40B4-BE49-F238E27FC236}">
                <a16:creationId xmlns:a16="http://schemas.microsoft.com/office/drawing/2014/main" id="{461944FB-C611-69A0-A047-5A8A19620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46" y="831576"/>
            <a:ext cx="3942345" cy="3443812"/>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a:extLst>
              <a:ext uri="{FF2B5EF4-FFF2-40B4-BE49-F238E27FC236}">
                <a16:creationId xmlns:a16="http://schemas.microsoft.com/office/drawing/2014/main" id="{279067B2-DB1C-9B7A-3FF5-960CF2491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883" y="831576"/>
            <a:ext cx="3506427" cy="344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0143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02A84-B33F-2490-9D08-2990AEF3B68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9ABE47E-CE3A-B56B-0BD7-C3F425150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50D78C50-43F3-95F3-26B7-A60E10388E78}"/>
              </a:ext>
            </a:extLst>
          </p:cNvPr>
          <p:cNvSpPr>
            <a:spLocks noGrp="1"/>
          </p:cNvSpPr>
          <p:nvPr>
            <p:ph type="title"/>
          </p:nvPr>
        </p:nvSpPr>
        <p:spPr>
          <a:xfrm>
            <a:off x="822960" y="647700"/>
            <a:ext cx="4290461" cy="914400"/>
          </a:xfrm>
        </p:spPr>
        <p:txBody>
          <a:bodyPr/>
          <a:lstStyle/>
          <a:p>
            <a:r>
              <a:rPr lang="es-MX" dirty="0"/>
              <a:t>Bases para el éxito de la IA 💡</a:t>
            </a:r>
            <a:endParaRPr lang="en-US" dirty="0"/>
          </a:p>
        </p:txBody>
      </p:sp>
      <p:sp>
        <p:nvSpPr>
          <p:cNvPr id="3" name="Text Placeholder 2">
            <a:extLst>
              <a:ext uri="{FF2B5EF4-FFF2-40B4-BE49-F238E27FC236}">
                <a16:creationId xmlns:a16="http://schemas.microsoft.com/office/drawing/2014/main" id="{6979C921-0DDE-F542-00BC-7007873BDB66}"/>
              </a:ext>
            </a:extLst>
          </p:cNvPr>
          <p:cNvSpPr>
            <a:spLocks noGrp="1"/>
          </p:cNvSpPr>
          <p:nvPr>
            <p:ph type="body" sz="quarter" idx="10"/>
          </p:nvPr>
        </p:nvSpPr>
        <p:spPr>
          <a:xfrm>
            <a:off x="822644" y="1648327"/>
            <a:ext cx="4098272" cy="3205776"/>
          </a:xfrm>
        </p:spPr>
        <p:txBody>
          <a:bodyPr>
            <a:normAutofit lnSpcReduction="10000"/>
          </a:bodyPr>
          <a:lstStyle/>
          <a:p>
            <a:r>
              <a:rPr lang="es-MX" b="1" dirty="0"/>
              <a:t>¿Qué la hace IA?</a:t>
            </a:r>
            <a:br>
              <a:rPr lang="es-MX" dirty="0"/>
            </a:br>
            <a:r>
              <a:rPr lang="es-MX" dirty="0"/>
              <a:t>Automatización basada en patrones de ejemplos (</a:t>
            </a:r>
            <a:r>
              <a:rPr lang="es-MX" i="1" dirty="0"/>
              <a:t>datos</a:t>
            </a:r>
            <a:r>
              <a:rPr lang="es-MX" dirty="0"/>
              <a:t>) en lugar de instrucciones hechas a mano (</a:t>
            </a:r>
            <a:r>
              <a:rPr lang="es-MX" i="1" dirty="0"/>
              <a:t>código</a:t>
            </a:r>
            <a:r>
              <a:rPr lang="es-MX" dirty="0"/>
              <a:t>).</a:t>
            </a:r>
          </a:p>
          <a:p>
            <a:r>
              <a:rPr lang="es-MX" b="1" dirty="0"/>
              <a:t>La desventaja de la IA</a:t>
            </a:r>
            <a:br>
              <a:rPr lang="es-MX" dirty="0"/>
            </a:br>
            <a:r>
              <a:rPr lang="es-MX" dirty="0"/>
              <a:t>Se pierde el control y la </a:t>
            </a:r>
            <a:r>
              <a:rPr lang="es-MX" dirty="0" err="1"/>
              <a:t>explicabilidad</a:t>
            </a:r>
            <a:r>
              <a:rPr lang="es-MX" dirty="0"/>
              <a:t>.</a:t>
            </a:r>
          </a:p>
          <a:p>
            <a:r>
              <a:rPr lang="es-MX" b="1" dirty="0"/>
              <a:t>La ventaja de la IA</a:t>
            </a:r>
            <a:br>
              <a:rPr lang="es-MX" dirty="0"/>
            </a:br>
            <a:r>
              <a:rPr lang="es-MX" dirty="0"/>
              <a:t>Permite automatizar tareas increíblemente complejas.</a:t>
            </a:r>
          </a:p>
          <a:p>
            <a:r>
              <a:rPr lang="es-MX" b="1" dirty="0"/>
              <a:t>Tareas ideales para la IA</a:t>
            </a:r>
            <a:br>
              <a:rPr lang="es-MX" dirty="0"/>
            </a:br>
            <a:r>
              <a:rPr lang="es-MX" dirty="0"/>
              <a:t>Repetitivas, digitalizadas y con criterios fáciles de expresar.</a:t>
            </a:r>
          </a:p>
          <a:p>
            <a:pPr marL="0" indent="0">
              <a:buNone/>
            </a:pPr>
            <a:endParaRPr lang="en-US" dirty="0"/>
          </a:p>
        </p:txBody>
      </p:sp>
      <p:pic>
        <p:nvPicPr>
          <p:cNvPr id="17412" name="Picture 4">
            <a:extLst>
              <a:ext uri="{FF2B5EF4-FFF2-40B4-BE49-F238E27FC236}">
                <a16:creationId xmlns:a16="http://schemas.microsoft.com/office/drawing/2014/main" id="{A468CC78-5915-AD4F-FF01-49FE86CF9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230" r="29230"/>
          <a:stretch/>
        </p:blipFill>
        <p:spPr bwMode="auto">
          <a:xfrm>
            <a:off x="5274328" y="289398"/>
            <a:ext cx="3145422"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9379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10317-392C-1F24-8F75-3BAC597B5AA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2FE36D1-F7A5-E311-798A-1B141BCB8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9EA9E521-BE68-F80D-3338-F089C4422A6F}"/>
              </a:ext>
            </a:extLst>
          </p:cNvPr>
          <p:cNvSpPr>
            <a:spLocks noGrp="1"/>
          </p:cNvSpPr>
          <p:nvPr>
            <p:ph type="title"/>
          </p:nvPr>
        </p:nvSpPr>
        <p:spPr>
          <a:xfrm>
            <a:off x="822644" y="429233"/>
            <a:ext cx="4290461" cy="455640"/>
          </a:xfrm>
        </p:spPr>
        <p:txBody>
          <a:bodyPr anchor="t"/>
          <a:lstStyle/>
          <a:p>
            <a:r>
              <a:rPr lang="es-MX" dirty="0"/>
              <a:t>Jerga〰️</a:t>
            </a:r>
            <a:endParaRPr lang="en-US" dirty="0"/>
          </a:p>
        </p:txBody>
      </p:sp>
      <p:sp>
        <p:nvSpPr>
          <p:cNvPr id="3" name="Text Placeholder 2">
            <a:extLst>
              <a:ext uri="{FF2B5EF4-FFF2-40B4-BE49-F238E27FC236}">
                <a16:creationId xmlns:a16="http://schemas.microsoft.com/office/drawing/2014/main" id="{753139B0-1B08-02EC-E75F-CC0BE53C0231}"/>
              </a:ext>
            </a:extLst>
          </p:cNvPr>
          <p:cNvSpPr>
            <a:spLocks noGrp="1"/>
          </p:cNvSpPr>
          <p:nvPr>
            <p:ph type="body" sz="quarter" idx="10"/>
          </p:nvPr>
        </p:nvSpPr>
        <p:spPr>
          <a:xfrm>
            <a:off x="822644" y="1080091"/>
            <a:ext cx="3629040" cy="3774012"/>
          </a:xfrm>
        </p:spPr>
        <p:txBody>
          <a:bodyPr>
            <a:normAutofit fontScale="92500" lnSpcReduction="20000"/>
          </a:bodyPr>
          <a:lstStyle/>
          <a:p>
            <a:r>
              <a:rPr lang="es-CO" sz="1400" dirty="0"/>
              <a:t>Comprensión del lenguaje natural</a:t>
            </a:r>
          </a:p>
          <a:p>
            <a:r>
              <a:rPr lang="es-CO" sz="1400" dirty="0"/>
              <a:t>Multimodalidad</a:t>
            </a:r>
          </a:p>
          <a:p>
            <a:r>
              <a:rPr lang="es-CO" sz="1400" dirty="0" err="1"/>
              <a:t>GANs</a:t>
            </a:r>
            <a:endParaRPr lang="es-CO" sz="1400" dirty="0"/>
          </a:p>
          <a:p>
            <a:r>
              <a:rPr lang="es-CO" sz="1400" dirty="0"/>
              <a:t>Modelos de difusión</a:t>
            </a:r>
          </a:p>
          <a:p>
            <a:r>
              <a:rPr lang="es-CO" sz="1400" dirty="0"/>
              <a:t>Coherencia temporal</a:t>
            </a:r>
          </a:p>
          <a:p>
            <a:r>
              <a:rPr lang="es-MX" sz="1400" dirty="0"/>
              <a:t>Generación Aumentada por Recuperación (RAG)</a:t>
            </a:r>
            <a:endParaRPr lang="es-CO" sz="1400" dirty="0"/>
          </a:p>
          <a:p>
            <a:r>
              <a:rPr lang="es-CO" sz="1400" dirty="0"/>
              <a:t>IA Explicable (XAI)</a:t>
            </a:r>
          </a:p>
          <a:p>
            <a:r>
              <a:rPr lang="es-CO" sz="1400" dirty="0"/>
              <a:t>Memoria a largo plazo</a:t>
            </a:r>
          </a:p>
          <a:p>
            <a:r>
              <a:rPr lang="es-CO" sz="1400" dirty="0"/>
              <a:t>Aprendizaje por refuerzo</a:t>
            </a:r>
          </a:p>
          <a:p>
            <a:r>
              <a:rPr lang="es-MX" sz="1400" dirty="0"/>
              <a:t>Aprendizaje por Refuerzo con Retroalimentación Humana (RLHF)</a:t>
            </a:r>
          </a:p>
          <a:p>
            <a:r>
              <a:rPr lang="es-CO" sz="1400" dirty="0"/>
              <a:t>IA Incorporada</a:t>
            </a:r>
          </a:p>
          <a:p>
            <a:r>
              <a:rPr lang="es-CO" sz="1400" dirty="0"/>
              <a:t>Planificación y razonamiento causal</a:t>
            </a:r>
          </a:p>
          <a:p>
            <a:r>
              <a:rPr lang="es-CO" sz="1400" dirty="0"/>
              <a:t>Comprensión espacial</a:t>
            </a:r>
          </a:p>
          <a:p>
            <a:r>
              <a:rPr lang="es-CO" sz="1400" dirty="0"/>
              <a:t>Flujos de trabajo </a:t>
            </a:r>
            <a:r>
              <a:rPr lang="es-CO" sz="1400" dirty="0" err="1"/>
              <a:t>agénticos</a:t>
            </a:r>
            <a:endParaRPr lang="en-US" sz="1400" dirty="0"/>
          </a:p>
        </p:txBody>
      </p:sp>
      <p:pic>
        <p:nvPicPr>
          <p:cNvPr id="17412" name="Picture 4">
            <a:extLst>
              <a:ext uri="{FF2B5EF4-FFF2-40B4-BE49-F238E27FC236}">
                <a16:creationId xmlns:a16="http://schemas.microsoft.com/office/drawing/2014/main" id="{9363CF03-0FF8-4E47-3E5C-7147D039162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l="30252" r="30252"/>
          <a:stretch/>
        </p:blipFill>
        <p:spPr bwMode="auto">
          <a:xfrm>
            <a:off x="5274328" y="289398"/>
            <a:ext cx="3145422"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40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A5201-A02E-ABE4-C66B-D717917EA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1D531-6C36-C654-BB9B-DBC57BF94430}"/>
              </a:ext>
            </a:extLst>
          </p:cNvPr>
          <p:cNvSpPr>
            <a:spLocks noGrp="1"/>
          </p:cNvSpPr>
          <p:nvPr>
            <p:ph type="title"/>
          </p:nvPr>
        </p:nvSpPr>
        <p:spPr/>
        <p:txBody>
          <a:bodyPr/>
          <a:lstStyle/>
          <a:p>
            <a:r>
              <a:rPr lang="en-US" dirty="0"/>
              <a:t>¿Por </a:t>
            </a:r>
            <a:r>
              <a:rPr lang="en-US" dirty="0" err="1"/>
              <a:t>qué</a:t>
            </a:r>
            <a:r>
              <a:rPr lang="en-US" dirty="0"/>
              <a:t> </a:t>
            </a:r>
            <a:r>
              <a:rPr lang="en-US" dirty="0" err="1"/>
              <a:t>algunas</a:t>
            </a:r>
            <a:r>
              <a:rPr lang="en-US" dirty="0"/>
              <a:t> </a:t>
            </a:r>
            <a:r>
              <a:rPr lang="en-US" dirty="0" err="1"/>
              <a:t>decisiones</a:t>
            </a:r>
            <a:r>
              <a:rPr lang="en-US" dirty="0"/>
              <a:t> son tan </a:t>
            </a:r>
            <a:r>
              <a:rPr lang="en-US" dirty="0" err="1"/>
              <a:t>difíciles</a:t>
            </a:r>
            <a:r>
              <a:rPr lang="en-US" dirty="0"/>
              <a:t>?</a:t>
            </a:r>
          </a:p>
        </p:txBody>
      </p:sp>
      <p:sp>
        <p:nvSpPr>
          <p:cNvPr id="3" name="Text Placeholder 2">
            <a:extLst>
              <a:ext uri="{FF2B5EF4-FFF2-40B4-BE49-F238E27FC236}">
                <a16:creationId xmlns:a16="http://schemas.microsoft.com/office/drawing/2014/main" id="{10894813-26A3-2D6B-D6E6-1F64992F6A24}"/>
              </a:ext>
            </a:extLst>
          </p:cNvPr>
          <p:cNvSpPr>
            <a:spLocks noGrp="1"/>
          </p:cNvSpPr>
          <p:nvPr>
            <p:ph type="body" sz="quarter" idx="10"/>
          </p:nvPr>
        </p:nvSpPr>
        <p:spPr/>
        <p:txBody>
          <a:bodyPr>
            <a:normAutofit/>
          </a:bodyPr>
          <a:lstStyle/>
          <a:p>
            <a:r>
              <a:rPr lang="en-US" dirty="0" err="1"/>
              <a:t>Claridad</a:t>
            </a:r>
            <a:r>
              <a:rPr lang="en-US" dirty="0"/>
              <a:t> del </a:t>
            </a:r>
            <a:r>
              <a:rPr lang="en-US" dirty="0" err="1"/>
              <a:t>objetivo</a:t>
            </a:r>
            <a:endParaRPr lang="en-US" dirty="0"/>
          </a:p>
          <a:p>
            <a:r>
              <a:rPr lang="en-US" sz="1300" b="0" dirty="0"/>
              <a:t>- </a:t>
            </a:r>
            <a:r>
              <a:rPr lang="en-US" sz="1300" b="0" u="sng" dirty="0" err="1"/>
              <a:t>Objetivos</a:t>
            </a:r>
            <a:r>
              <a:rPr lang="en-US" sz="1300" b="0" u="sng" dirty="0"/>
              <a:t> claros</a:t>
            </a:r>
            <a:r>
              <a:rPr lang="en-US" sz="1300" b="0" i="1" dirty="0"/>
              <a:t> </a:t>
            </a:r>
            <a:r>
              <a:rPr lang="en-US" sz="1300" b="0" dirty="0" err="1"/>
              <a:t>hacen</a:t>
            </a:r>
            <a:r>
              <a:rPr lang="en-US" sz="1300" b="0" dirty="0"/>
              <a:t> que la decision sea </a:t>
            </a:r>
            <a:r>
              <a:rPr lang="en-US" sz="1300" b="0" dirty="0" err="1"/>
              <a:t>más</a:t>
            </a:r>
            <a:r>
              <a:rPr lang="en-US" sz="1300" b="0" dirty="0"/>
              <a:t> </a:t>
            </a:r>
            <a:r>
              <a:rPr lang="en-US" sz="1300" b="0" dirty="0" err="1"/>
              <a:t>fácil</a:t>
            </a:r>
            <a:endParaRPr lang="en-US" sz="1300" b="0" dirty="0"/>
          </a:p>
        </p:txBody>
      </p:sp>
      <p:pic>
        <p:nvPicPr>
          <p:cNvPr id="10" name="Marcador de posición de imagen 9">
            <a:extLst>
              <a:ext uri="{FF2B5EF4-FFF2-40B4-BE49-F238E27FC236}">
                <a16:creationId xmlns:a16="http://schemas.microsoft.com/office/drawing/2014/main" id="{5E995CC2-9AAB-E5CE-A4DF-B36ABC4C4A4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9390" r="29390"/>
          <a:stretch>
            <a:fillRect/>
          </a:stretch>
        </p:blipFill>
        <p:spPr/>
      </p:pic>
      <p:sp>
        <p:nvSpPr>
          <p:cNvPr id="7" name="Rectángulo 6">
            <a:extLst>
              <a:ext uri="{FF2B5EF4-FFF2-40B4-BE49-F238E27FC236}">
                <a16:creationId xmlns:a16="http://schemas.microsoft.com/office/drawing/2014/main" id="{CCAC6E21-EB94-A9D2-1471-79692B8DE6A6}"/>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ext Placeholder 2">
            <a:extLst>
              <a:ext uri="{FF2B5EF4-FFF2-40B4-BE49-F238E27FC236}">
                <a16:creationId xmlns:a16="http://schemas.microsoft.com/office/drawing/2014/main" id="{83EEAA36-668D-2BFE-F00D-9822BA525237}"/>
              </a:ext>
            </a:extLst>
          </p:cNvPr>
          <p:cNvSpPr txBox="1">
            <a:spLocks/>
          </p:cNvSpPr>
          <p:nvPr/>
        </p:nvSpPr>
        <p:spPr>
          <a:xfrm>
            <a:off x="4059239" y="3529741"/>
            <a:ext cx="4760596" cy="731520"/>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Costo</a:t>
            </a:r>
          </a:p>
          <a:p>
            <a:r>
              <a:rPr lang="en-US" sz="1300" b="0" dirty="0"/>
              <a:t>- </a:t>
            </a:r>
            <a:r>
              <a:rPr lang="en-US" sz="1300" b="0" u="sng" dirty="0"/>
              <a:t>Menor </a:t>
            </a:r>
            <a:r>
              <a:rPr lang="en-US" sz="1300" b="0" u="sng" dirty="0" err="1"/>
              <a:t>costo</a:t>
            </a:r>
            <a:r>
              <a:rPr lang="en-US" sz="1300" b="0" dirty="0"/>
              <a:t>, </a:t>
            </a:r>
            <a:r>
              <a:rPr lang="en-US" sz="1300" b="0" dirty="0" err="1"/>
              <a:t>hace</a:t>
            </a:r>
            <a:r>
              <a:rPr lang="en-US" sz="1300" b="0" dirty="0"/>
              <a:t> la </a:t>
            </a:r>
            <a:r>
              <a:rPr lang="en-US" sz="1300" b="0" dirty="0" err="1"/>
              <a:t>decisión</a:t>
            </a:r>
            <a:r>
              <a:rPr lang="en-US" sz="1300" b="0" dirty="0"/>
              <a:t> </a:t>
            </a:r>
            <a:r>
              <a:rPr lang="en-US" sz="1300" b="0" dirty="0" err="1"/>
              <a:t>más</a:t>
            </a:r>
            <a:r>
              <a:rPr lang="en-US" sz="1300" b="0" dirty="0"/>
              <a:t> </a:t>
            </a:r>
            <a:r>
              <a:rPr lang="en-US" sz="1300" b="0" dirty="0" err="1"/>
              <a:t>fácil</a:t>
            </a:r>
            <a:endParaRPr lang="en-US" sz="1300" b="0" dirty="0"/>
          </a:p>
        </p:txBody>
      </p:sp>
    </p:spTree>
    <p:extLst>
      <p:ext uri="{BB962C8B-B14F-4D97-AF65-F5344CB8AC3E}">
        <p14:creationId xmlns:p14="http://schemas.microsoft.com/office/powerpoint/2010/main" val="231298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D2F72-4DDB-8280-1309-71A11C246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89738-E910-CAC1-FBB3-E1F41DBB4E79}"/>
              </a:ext>
            </a:extLst>
          </p:cNvPr>
          <p:cNvSpPr>
            <a:spLocks noGrp="1"/>
          </p:cNvSpPr>
          <p:nvPr>
            <p:ph type="title"/>
          </p:nvPr>
        </p:nvSpPr>
        <p:spPr/>
        <p:txBody>
          <a:bodyPr/>
          <a:lstStyle/>
          <a:p>
            <a:r>
              <a:rPr lang="en-US" dirty="0"/>
              <a:t>¿Por </a:t>
            </a:r>
            <a:r>
              <a:rPr lang="en-US" dirty="0" err="1"/>
              <a:t>qué</a:t>
            </a:r>
            <a:r>
              <a:rPr lang="en-US" dirty="0"/>
              <a:t> </a:t>
            </a:r>
            <a:r>
              <a:rPr lang="en-US" dirty="0" err="1"/>
              <a:t>algunas</a:t>
            </a:r>
            <a:r>
              <a:rPr lang="en-US" dirty="0"/>
              <a:t> </a:t>
            </a:r>
            <a:r>
              <a:rPr lang="en-US" dirty="0" err="1"/>
              <a:t>decisiones</a:t>
            </a:r>
            <a:r>
              <a:rPr lang="en-US" dirty="0"/>
              <a:t> son tan </a:t>
            </a:r>
            <a:r>
              <a:rPr lang="en-US" dirty="0" err="1"/>
              <a:t>difíciles</a:t>
            </a:r>
            <a:r>
              <a:rPr lang="en-US" dirty="0"/>
              <a:t>?</a:t>
            </a:r>
          </a:p>
        </p:txBody>
      </p:sp>
      <p:sp>
        <p:nvSpPr>
          <p:cNvPr id="3" name="Text Placeholder 2">
            <a:extLst>
              <a:ext uri="{FF2B5EF4-FFF2-40B4-BE49-F238E27FC236}">
                <a16:creationId xmlns:a16="http://schemas.microsoft.com/office/drawing/2014/main" id="{CD94F51A-1E5A-2740-18D6-F929489DAC58}"/>
              </a:ext>
            </a:extLst>
          </p:cNvPr>
          <p:cNvSpPr>
            <a:spLocks noGrp="1"/>
          </p:cNvSpPr>
          <p:nvPr>
            <p:ph type="body" sz="quarter" idx="10"/>
          </p:nvPr>
        </p:nvSpPr>
        <p:spPr/>
        <p:txBody>
          <a:bodyPr>
            <a:normAutofit/>
          </a:bodyPr>
          <a:lstStyle/>
          <a:p>
            <a:r>
              <a:rPr lang="en-US" dirty="0" err="1"/>
              <a:t>Presión</a:t>
            </a:r>
            <a:endParaRPr lang="en-US" dirty="0"/>
          </a:p>
          <a:p>
            <a:r>
              <a:rPr lang="en-US" sz="1300" b="0" dirty="0"/>
              <a:t>- </a:t>
            </a:r>
            <a:r>
              <a:rPr lang="en-US" sz="1300" b="0" u="sng" dirty="0"/>
              <a:t>Menor </a:t>
            </a:r>
            <a:r>
              <a:rPr lang="en-US" sz="1300" b="0" u="sng" dirty="0" err="1"/>
              <a:t>estrés</a:t>
            </a:r>
            <a:r>
              <a:rPr lang="en-US" sz="1300" b="0" i="1" dirty="0"/>
              <a:t> </a:t>
            </a:r>
            <a:r>
              <a:rPr lang="en-US" sz="1300" b="0" dirty="0" err="1"/>
              <a:t>hace</a:t>
            </a:r>
            <a:r>
              <a:rPr lang="en-US" sz="1300" b="0" dirty="0"/>
              <a:t> que la decision sea </a:t>
            </a:r>
            <a:r>
              <a:rPr lang="en-US" sz="1300" b="0" dirty="0" err="1"/>
              <a:t>más</a:t>
            </a:r>
            <a:r>
              <a:rPr lang="en-US" sz="1300" b="0" dirty="0"/>
              <a:t> </a:t>
            </a:r>
            <a:r>
              <a:rPr lang="en-US" sz="1300" b="0" dirty="0" err="1"/>
              <a:t>fácil</a:t>
            </a:r>
            <a:endParaRPr lang="en-US" sz="1300" b="0" dirty="0"/>
          </a:p>
        </p:txBody>
      </p:sp>
      <p:pic>
        <p:nvPicPr>
          <p:cNvPr id="10" name="Marcador de posición de imagen 9">
            <a:extLst>
              <a:ext uri="{FF2B5EF4-FFF2-40B4-BE49-F238E27FC236}">
                <a16:creationId xmlns:a16="http://schemas.microsoft.com/office/drawing/2014/main" id="{4CB91B82-3C9D-81F9-E70D-BDDA982A5FE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9390" r="29390"/>
          <a:stretch>
            <a:fillRect/>
          </a:stretch>
        </p:blipFill>
        <p:spPr/>
      </p:pic>
      <p:sp>
        <p:nvSpPr>
          <p:cNvPr id="7" name="Rectángulo 6">
            <a:extLst>
              <a:ext uri="{FF2B5EF4-FFF2-40B4-BE49-F238E27FC236}">
                <a16:creationId xmlns:a16="http://schemas.microsoft.com/office/drawing/2014/main" id="{7E9BBE75-5FA1-B37E-163A-9399D9649D2E}"/>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ext Placeholder 2">
            <a:extLst>
              <a:ext uri="{FF2B5EF4-FFF2-40B4-BE49-F238E27FC236}">
                <a16:creationId xmlns:a16="http://schemas.microsoft.com/office/drawing/2014/main" id="{0F4E2446-56F3-D5C7-6200-18171A17A4AF}"/>
              </a:ext>
            </a:extLst>
          </p:cNvPr>
          <p:cNvSpPr txBox="1">
            <a:spLocks/>
          </p:cNvSpPr>
          <p:nvPr/>
        </p:nvSpPr>
        <p:spPr>
          <a:xfrm>
            <a:off x="4059239" y="3529741"/>
            <a:ext cx="4760596" cy="731520"/>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err="1"/>
              <a:t>Desencadenantes</a:t>
            </a:r>
            <a:r>
              <a:rPr lang="en-US" dirty="0"/>
              <a:t> </a:t>
            </a:r>
            <a:r>
              <a:rPr lang="en-US" dirty="0" err="1"/>
              <a:t>emocionales</a:t>
            </a:r>
            <a:endParaRPr lang="en-US" dirty="0"/>
          </a:p>
          <a:p>
            <a:r>
              <a:rPr lang="en-US" sz="1300" b="0" dirty="0"/>
              <a:t>- </a:t>
            </a:r>
            <a:r>
              <a:rPr lang="en-US" sz="1300" b="0" u="sng" dirty="0"/>
              <a:t>Menor </a:t>
            </a:r>
            <a:r>
              <a:rPr lang="en-US" sz="1300" b="0" u="sng" dirty="0" err="1"/>
              <a:t>emoción</a:t>
            </a:r>
            <a:r>
              <a:rPr lang="en-US" sz="1300" b="0" dirty="0"/>
              <a:t>, </a:t>
            </a:r>
            <a:r>
              <a:rPr lang="en-US" sz="1300" b="0" dirty="0" err="1"/>
              <a:t>hace</a:t>
            </a:r>
            <a:r>
              <a:rPr lang="en-US" sz="1300" b="0" dirty="0"/>
              <a:t> que la </a:t>
            </a:r>
            <a:r>
              <a:rPr lang="en-US" sz="1300" b="0" dirty="0" err="1"/>
              <a:t>decisión</a:t>
            </a:r>
            <a:r>
              <a:rPr lang="en-US" sz="1300" b="0" dirty="0"/>
              <a:t> sea </a:t>
            </a:r>
            <a:r>
              <a:rPr lang="en-US" sz="1300" b="0" dirty="0" err="1"/>
              <a:t>más</a:t>
            </a:r>
            <a:r>
              <a:rPr lang="en-US" sz="1300" b="0" dirty="0"/>
              <a:t> </a:t>
            </a:r>
            <a:r>
              <a:rPr lang="en-US" sz="1300" b="0" dirty="0" err="1"/>
              <a:t>fácil</a:t>
            </a:r>
            <a:endParaRPr lang="en-US" sz="1300" b="0" dirty="0"/>
          </a:p>
        </p:txBody>
      </p:sp>
    </p:spTree>
    <p:extLst>
      <p:ext uri="{BB962C8B-B14F-4D97-AF65-F5344CB8AC3E}">
        <p14:creationId xmlns:p14="http://schemas.microsoft.com/office/powerpoint/2010/main" val="370397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EDEB1-99D4-66B3-EDE3-46BAFF139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F1B8BB-EC99-3A26-67B5-CDF7B8AFDC6C}"/>
              </a:ext>
            </a:extLst>
          </p:cNvPr>
          <p:cNvSpPr>
            <a:spLocks noGrp="1"/>
          </p:cNvSpPr>
          <p:nvPr>
            <p:ph type="title"/>
          </p:nvPr>
        </p:nvSpPr>
        <p:spPr/>
        <p:txBody>
          <a:bodyPr/>
          <a:lstStyle/>
          <a:p>
            <a:r>
              <a:rPr lang="en-US" dirty="0"/>
              <a:t>¿Por </a:t>
            </a:r>
            <a:r>
              <a:rPr lang="en-US" dirty="0" err="1"/>
              <a:t>qué</a:t>
            </a:r>
            <a:r>
              <a:rPr lang="en-US" dirty="0"/>
              <a:t> </a:t>
            </a:r>
            <a:r>
              <a:rPr lang="en-US" dirty="0" err="1"/>
              <a:t>algunas</a:t>
            </a:r>
            <a:r>
              <a:rPr lang="en-US" dirty="0"/>
              <a:t> </a:t>
            </a:r>
            <a:r>
              <a:rPr lang="en-US" dirty="0" err="1"/>
              <a:t>decisiones</a:t>
            </a:r>
            <a:r>
              <a:rPr lang="en-US" dirty="0"/>
              <a:t> son tan </a:t>
            </a:r>
            <a:r>
              <a:rPr lang="en-US" dirty="0" err="1"/>
              <a:t>difíciles</a:t>
            </a:r>
            <a:r>
              <a:rPr lang="en-US" dirty="0"/>
              <a:t>?</a:t>
            </a:r>
          </a:p>
        </p:txBody>
      </p:sp>
      <p:sp>
        <p:nvSpPr>
          <p:cNvPr id="3" name="Text Placeholder 2">
            <a:extLst>
              <a:ext uri="{FF2B5EF4-FFF2-40B4-BE49-F238E27FC236}">
                <a16:creationId xmlns:a16="http://schemas.microsoft.com/office/drawing/2014/main" id="{51BB4395-E30F-F20F-42C2-86D22C472F4F}"/>
              </a:ext>
            </a:extLst>
          </p:cNvPr>
          <p:cNvSpPr>
            <a:spLocks noGrp="1"/>
          </p:cNvSpPr>
          <p:nvPr>
            <p:ph type="body" sz="quarter" idx="10"/>
          </p:nvPr>
        </p:nvSpPr>
        <p:spPr/>
        <p:txBody>
          <a:bodyPr>
            <a:normAutofit lnSpcReduction="10000"/>
          </a:bodyPr>
          <a:lstStyle/>
          <a:p>
            <a:r>
              <a:rPr lang="en-US" dirty="0" err="1"/>
              <a:t>Información</a:t>
            </a:r>
            <a:endParaRPr lang="en-US" dirty="0"/>
          </a:p>
          <a:p>
            <a:r>
              <a:rPr lang="es-MX" sz="1300" b="0" dirty="0"/>
              <a:t>- </a:t>
            </a:r>
            <a:r>
              <a:rPr lang="es-MX" sz="1300" b="0" u="sng" dirty="0"/>
              <a:t>Más y mejor información</a:t>
            </a:r>
            <a:r>
              <a:rPr lang="es-MX" sz="1300" b="0" dirty="0"/>
              <a:t> hace que la decisión sea más fácil</a:t>
            </a:r>
            <a:endParaRPr lang="en-US" sz="1300" b="0" dirty="0"/>
          </a:p>
        </p:txBody>
      </p:sp>
      <p:pic>
        <p:nvPicPr>
          <p:cNvPr id="10" name="Marcador de posición de imagen 9">
            <a:extLst>
              <a:ext uri="{FF2B5EF4-FFF2-40B4-BE49-F238E27FC236}">
                <a16:creationId xmlns:a16="http://schemas.microsoft.com/office/drawing/2014/main" id="{59AD6119-CC97-229A-B42D-081B61D0CC4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9390" r="29390"/>
          <a:stretch>
            <a:fillRect/>
          </a:stretch>
        </p:blipFill>
        <p:spPr/>
      </p:pic>
      <p:sp>
        <p:nvSpPr>
          <p:cNvPr id="7" name="Rectángulo 6">
            <a:extLst>
              <a:ext uri="{FF2B5EF4-FFF2-40B4-BE49-F238E27FC236}">
                <a16:creationId xmlns:a16="http://schemas.microsoft.com/office/drawing/2014/main" id="{429E53FB-47C3-67DB-9CB0-79E053A400D9}"/>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ext Placeholder 2">
            <a:extLst>
              <a:ext uri="{FF2B5EF4-FFF2-40B4-BE49-F238E27FC236}">
                <a16:creationId xmlns:a16="http://schemas.microsoft.com/office/drawing/2014/main" id="{2660C30F-26E3-61F8-96DE-2795D2AFEE6C}"/>
              </a:ext>
            </a:extLst>
          </p:cNvPr>
          <p:cNvSpPr txBox="1">
            <a:spLocks/>
          </p:cNvSpPr>
          <p:nvPr/>
        </p:nvSpPr>
        <p:spPr>
          <a:xfrm>
            <a:off x="4059239" y="3529741"/>
            <a:ext cx="4760596" cy="731520"/>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err="1"/>
              <a:t>Momento</a:t>
            </a:r>
            <a:r>
              <a:rPr lang="en-US" dirty="0"/>
              <a:t> </a:t>
            </a:r>
            <a:r>
              <a:rPr lang="en-US" dirty="0" err="1"/>
              <a:t>oportuno</a:t>
            </a:r>
            <a:endParaRPr lang="en-US" dirty="0"/>
          </a:p>
          <a:p>
            <a:r>
              <a:rPr lang="en-US" sz="1300" b="0" dirty="0"/>
              <a:t>- </a:t>
            </a:r>
            <a:r>
              <a:rPr lang="en-US" sz="1300" b="0" u="sng" dirty="0"/>
              <a:t>Más </a:t>
            </a:r>
            <a:r>
              <a:rPr lang="en-US" sz="1300" b="0" u="sng" dirty="0" err="1"/>
              <a:t>tiempo</a:t>
            </a:r>
            <a:r>
              <a:rPr lang="en-US" sz="1300" b="0" u="sng" dirty="0"/>
              <a:t> libre</a:t>
            </a:r>
            <a:r>
              <a:rPr lang="en-US" sz="1300" b="0" dirty="0"/>
              <a:t>, </a:t>
            </a:r>
            <a:r>
              <a:rPr lang="en-US" sz="1300" b="0" dirty="0" err="1"/>
              <a:t>hace</a:t>
            </a:r>
            <a:r>
              <a:rPr lang="en-US" sz="1300" b="0" dirty="0"/>
              <a:t> que la </a:t>
            </a:r>
            <a:r>
              <a:rPr lang="en-US" sz="1300" b="0" dirty="0" err="1"/>
              <a:t>decisión</a:t>
            </a:r>
            <a:r>
              <a:rPr lang="en-US" sz="1300" b="0" dirty="0"/>
              <a:t> sea </a:t>
            </a:r>
            <a:r>
              <a:rPr lang="en-US" sz="1300" b="0" dirty="0" err="1"/>
              <a:t>más</a:t>
            </a:r>
            <a:r>
              <a:rPr lang="en-US" sz="1300" b="0" dirty="0"/>
              <a:t> </a:t>
            </a:r>
            <a:r>
              <a:rPr lang="en-US" sz="1300" b="0" dirty="0" err="1"/>
              <a:t>fácil</a:t>
            </a:r>
            <a:endParaRPr lang="en-US" sz="1300" b="0" dirty="0"/>
          </a:p>
        </p:txBody>
      </p:sp>
    </p:spTree>
    <p:extLst>
      <p:ext uri="{BB962C8B-B14F-4D97-AF65-F5344CB8AC3E}">
        <p14:creationId xmlns:p14="http://schemas.microsoft.com/office/powerpoint/2010/main" val="42195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8E0A3-2E83-4253-529C-C8F7A19F3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E8D58C-6C9F-6A23-30B9-A8DF84CD862E}"/>
              </a:ext>
            </a:extLst>
          </p:cNvPr>
          <p:cNvSpPr>
            <a:spLocks noGrp="1"/>
          </p:cNvSpPr>
          <p:nvPr>
            <p:ph type="title"/>
          </p:nvPr>
        </p:nvSpPr>
        <p:spPr/>
        <p:txBody>
          <a:bodyPr/>
          <a:lstStyle/>
          <a:p>
            <a:r>
              <a:rPr lang="en-US" dirty="0"/>
              <a:t>¿Por </a:t>
            </a:r>
            <a:r>
              <a:rPr lang="en-US" dirty="0" err="1"/>
              <a:t>qué</a:t>
            </a:r>
            <a:r>
              <a:rPr lang="en-US" dirty="0"/>
              <a:t> </a:t>
            </a:r>
            <a:r>
              <a:rPr lang="en-US" dirty="0" err="1"/>
              <a:t>algunas</a:t>
            </a:r>
            <a:r>
              <a:rPr lang="en-US" dirty="0"/>
              <a:t> </a:t>
            </a:r>
            <a:r>
              <a:rPr lang="en-US" dirty="0" err="1"/>
              <a:t>decisiones</a:t>
            </a:r>
            <a:r>
              <a:rPr lang="en-US" dirty="0"/>
              <a:t> son tan </a:t>
            </a:r>
            <a:r>
              <a:rPr lang="en-US" dirty="0" err="1"/>
              <a:t>difíciles</a:t>
            </a:r>
            <a:r>
              <a:rPr lang="en-US" dirty="0"/>
              <a:t>?</a:t>
            </a:r>
          </a:p>
        </p:txBody>
      </p:sp>
      <p:sp>
        <p:nvSpPr>
          <p:cNvPr id="3" name="Text Placeholder 2">
            <a:extLst>
              <a:ext uri="{FF2B5EF4-FFF2-40B4-BE49-F238E27FC236}">
                <a16:creationId xmlns:a16="http://schemas.microsoft.com/office/drawing/2014/main" id="{1A8F80EF-B6AB-6B15-0AC6-28694F328A2B}"/>
              </a:ext>
            </a:extLst>
          </p:cNvPr>
          <p:cNvSpPr>
            <a:spLocks noGrp="1"/>
          </p:cNvSpPr>
          <p:nvPr>
            <p:ph type="body" sz="quarter" idx="10"/>
          </p:nvPr>
        </p:nvSpPr>
        <p:spPr/>
        <p:txBody>
          <a:bodyPr>
            <a:normAutofit lnSpcReduction="10000"/>
          </a:bodyPr>
          <a:lstStyle/>
          <a:p>
            <a:r>
              <a:rPr lang="en-US" dirty="0" err="1"/>
              <a:t>Conflictos</a:t>
            </a:r>
            <a:r>
              <a:rPr lang="en-US" dirty="0"/>
              <a:t> </a:t>
            </a:r>
            <a:r>
              <a:rPr lang="en-US" dirty="0" err="1"/>
              <a:t>internos</a:t>
            </a:r>
            <a:endParaRPr lang="en-US" dirty="0"/>
          </a:p>
          <a:p>
            <a:r>
              <a:rPr lang="es-MX" sz="1300" b="0" dirty="0"/>
              <a:t>- </a:t>
            </a:r>
            <a:r>
              <a:rPr lang="es-MX" sz="1300" b="0" u="sng" dirty="0"/>
              <a:t>Menos categorías de incentivos </a:t>
            </a:r>
            <a:r>
              <a:rPr lang="es-MX" sz="1300" b="0" dirty="0"/>
              <a:t>hacen que la decisión sea más fácil</a:t>
            </a:r>
            <a:endParaRPr lang="en-US" sz="1300" b="0" dirty="0"/>
          </a:p>
        </p:txBody>
      </p:sp>
      <p:pic>
        <p:nvPicPr>
          <p:cNvPr id="10" name="Marcador de posición de imagen 9">
            <a:extLst>
              <a:ext uri="{FF2B5EF4-FFF2-40B4-BE49-F238E27FC236}">
                <a16:creationId xmlns:a16="http://schemas.microsoft.com/office/drawing/2014/main" id="{9728D25B-451E-BB2E-9A0F-4DD1745BBFF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9390" r="29390"/>
          <a:stretch>
            <a:fillRect/>
          </a:stretch>
        </p:blipFill>
        <p:spPr/>
      </p:pic>
      <p:sp>
        <p:nvSpPr>
          <p:cNvPr id="7" name="Rectángulo 6">
            <a:extLst>
              <a:ext uri="{FF2B5EF4-FFF2-40B4-BE49-F238E27FC236}">
                <a16:creationId xmlns:a16="http://schemas.microsoft.com/office/drawing/2014/main" id="{4D495088-25C4-9B9B-93FD-078B16C17613}"/>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ext Placeholder 2">
            <a:extLst>
              <a:ext uri="{FF2B5EF4-FFF2-40B4-BE49-F238E27FC236}">
                <a16:creationId xmlns:a16="http://schemas.microsoft.com/office/drawing/2014/main" id="{B56A73D9-7BC2-040B-DF43-49E5DF9FC5C9}"/>
              </a:ext>
            </a:extLst>
          </p:cNvPr>
          <p:cNvSpPr txBox="1">
            <a:spLocks/>
          </p:cNvSpPr>
          <p:nvPr/>
        </p:nvSpPr>
        <p:spPr>
          <a:xfrm>
            <a:off x="4059239" y="3529741"/>
            <a:ext cx="4760596" cy="731520"/>
          </a:xfrm>
          <a:prstGeom prst="rect">
            <a:avLst/>
          </a:prstGeom>
        </p:spPr>
        <p:txBody>
          <a:bodyPr vert="horz" lIns="91440" tIns="45720" rIns="91440" bIns="45720" rtlCol="0" anchor="t">
            <a:normAutofit lnSpcReduction="10000"/>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err="1"/>
              <a:t>Efectos</a:t>
            </a:r>
            <a:r>
              <a:rPr lang="en-US" dirty="0"/>
              <a:t> </a:t>
            </a:r>
            <a:r>
              <a:rPr lang="en-US" dirty="0" err="1"/>
              <a:t>adversos</a:t>
            </a:r>
            <a:endParaRPr lang="en-US" dirty="0"/>
          </a:p>
          <a:p>
            <a:r>
              <a:rPr lang="en-US" sz="1300" b="0" dirty="0"/>
              <a:t>- </a:t>
            </a:r>
            <a:r>
              <a:rPr lang="en-US" sz="1300" b="0" u="sng" dirty="0"/>
              <a:t>La </a:t>
            </a:r>
            <a:r>
              <a:rPr lang="en-US" sz="1300" b="0" u="sng" dirty="0" err="1"/>
              <a:t>falta</a:t>
            </a:r>
            <a:r>
              <a:rPr lang="en-US" sz="1300" b="0" u="sng" dirty="0"/>
              <a:t> de </a:t>
            </a:r>
            <a:r>
              <a:rPr lang="en-US" sz="1300" b="0" u="sng" dirty="0" err="1"/>
              <a:t>competidores</a:t>
            </a:r>
            <a:r>
              <a:rPr lang="en-US" sz="1300" b="0" dirty="0"/>
              <a:t>, </a:t>
            </a:r>
            <a:r>
              <a:rPr lang="en-US" sz="1300" b="0" dirty="0" err="1"/>
              <a:t>hace</a:t>
            </a:r>
            <a:r>
              <a:rPr lang="en-US" sz="1300" b="0" dirty="0"/>
              <a:t> que la </a:t>
            </a:r>
            <a:r>
              <a:rPr lang="en-US" sz="1300" b="0" dirty="0" err="1"/>
              <a:t>decisión</a:t>
            </a:r>
            <a:r>
              <a:rPr lang="en-US" sz="1300" b="0" dirty="0"/>
              <a:t> sea </a:t>
            </a:r>
            <a:r>
              <a:rPr lang="en-US" sz="1300" b="0" dirty="0" err="1"/>
              <a:t>más</a:t>
            </a:r>
            <a:r>
              <a:rPr lang="en-US" sz="1300" b="0" dirty="0"/>
              <a:t> </a:t>
            </a:r>
            <a:r>
              <a:rPr lang="en-US" sz="1300" b="0" dirty="0" err="1"/>
              <a:t>fácil</a:t>
            </a:r>
            <a:endParaRPr lang="en-US" sz="1300" b="0" dirty="0"/>
          </a:p>
        </p:txBody>
      </p:sp>
    </p:spTree>
    <p:extLst>
      <p:ext uri="{BB962C8B-B14F-4D97-AF65-F5344CB8AC3E}">
        <p14:creationId xmlns:p14="http://schemas.microsoft.com/office/powerpoint/2010/main" val="25950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E9976-06BE-997B-56B5-3C8E9681CB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44569-8A22-B81D-E737-EE0DADE010F0}"/>
              </a:ext>
            </a:extLst>
          </p:cNvPr>
          <p:cNvSpPr>
            <a:spLocks noGrp="1"/>
          </p:cNvSpPr>
          <p:nvPr>
            <p:ph type="title"/>
          </p:nvPr>
        </p:nvSpPr>
        <p:spPr/>
        <p:txBody>
          <a:bodyPr/>
          <a:lstStyle/>
          <a:p>
            <a:r>
              <a:rPr lang="en-US" dirty="0"/>
              <a:t>¿Por </a:t>
            </a:r>
            <a:r>
              <a:rPr lang="en-US" dirty="0" err="1"/>
              <a:t>qué</a:t>
            </a:r>
            <a:r>
              <a:rPr lang="en-US" dirty="0"/>
              <a:t> </a:t>
            </a:r>
            <a:r>
              <a:rPr lang="en-US" dirty="0" err="1"/>
              <a:t>algunas</a:t>
            </a:r>
            <a:r>
              <a:rPr lang="en-US" dirty="0"/>
              <a:t> </a:t>
            </a:r>
            <a:r>
              <a:rPr lang="en-US" dirty="0" err="1"/>
              <a:t>decisiones</a:t>
            </a:r>
            <a:r>
              <a:rPr lang="en-US" dirty="0"/>
              <a:t> son tan </a:t>
            </a:r>
            <a:r>
              <a:rPr lang="en-US" dirty="0" err="1"/>
              <a:t>difíciles</a:t>
            </a:r>
            <a:r>
              <a:rPr lang="en-US" dirty="0"/>
              <a:t>?</a:t>
            </a:r>
          </a:p>
        </p:txBody>
      </p:sp>
      <p:sp>
        <p:nvSpPr>
          <p:cNvPr id="3" name="Text Placeholder 2">
            <a:extLst>
              <a:ext uri="{FF2B5EF4-FFF2-40B4-BE49-F238E27FC236}">
                <a16:creationId xmlns:a16="http://schemas.microsoft.com/office/drawing/2014/main" id="{E79352C8-58FB-4E0A-B81A-E78361860C8C}"/>
              </a:ext>
            </a:extLst>
          </p:cNvPr>
          <p:cNvSpPr>
            <a:spLocks noGrp="1"/>
          </p:cNvSpPr>
          <p:nvPr>
            <p:ph type="body" sz="quarter" idx="10"/>
          </p:nvPr>
        </p:nvSpPr>
        <p:spPr/>
        <p:txBody>
          <a:bodyPr>
            <a:normAutofit lnSpcReduction="10000"/>
          </a:bodyPr>
          <a:lstStyle/>
          <a:p>
            <a:r>
              <a:rPr lang="en-US" dirty="0" err="1"/>
              <a:t>Cantidad</a:t>
            </a:r>
            <a:r>
              <a:rPr lang="en-US" dirty="0"/>
              <a:t> de </a:t>
            </a:r>
            <a:r>
              <a:rPr lang="en-US" dirty="0" err="1"/>
              <a:t>involucrados</a:t>
            </a:r>
            <a:endParaRPr lang="en-US" dirty="0"/>
          </a:p>
          <a:p>
            <a:r>
              <a:rPr lang="es-MX" sz="1300" b="0" dirty="0"/>
              <a:t>- </a:t>
            </a:r>
            <a:r>
              <a:rPr lang="es-MX" sz="1300" b="0" u="sng" dirty="0"/>
              <a:t>Menos partes interesadas</a:t>
            </a:r>
            <a:r>
              <a:rPr lang="es-MX" sz="1300" b="0" dirty="0"/>
              <a:t> hacen que la decisión sea más fácil</a:t>
            </a:r>
            <a:endParaRPr lang="en-US" sz="1300" b="0" dirty="0"/>
          </a:p>
        </p:txBody>
      </p:sp>
      <p:pic>
        <p:nvPicPr>
          <p:cNvPr id="10" name="Marcador de posición de imagen 9">
            <a:extLst>
              <a:ext uri="{FF2B5EF4-FFF2-40B4-BE49-F238E27FC236}">
                <a16:creationId xmlns:a16="http://schemas.microsoft.com/office/drawing/2014/main" id="{E7F5A1AC-B342-6E81-3A3B-C11F4A44231D}"/>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9390" r="29390"/>
          <a:stretch>
            <a:fillRect/>
          </a:stretch>
        </p:blipFill>
        <p:spPr/>
      </p:pic>
      <p:sp>
        <p:nvSpPr>
          <p:cNvPr id="7" name="Rectángulo 6">
            <a:extLst>
              <a:ext uri="{FF2B5EF4-FFF2-40B4-BE49-F238E27FC236}">
                <a16:creationId xmlns:a16="http://schemas.microsoft.com/office/drawing/2014/main" id="{1E8B5F5C-62BA-2CAB-90FA-1DB6520C43F9}"/>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ext Placeholder 2">
            <a:extLst>
              <a:ext uri="{FF2B5EF4-FFF2-40B4-BE49-F238E27FC236}">
                <a16:creationId xmlns:a16="http://schemas.microsoft.com/office/drawing/2014/main" id="{956F6FC5-A579-4C25-57B3-B071B34122E6}"/>
              </a:ext>
            </a:extLst>
          </p:cNvPr>
          <p:cNvSpPr txBox="1">
            <a:spLocks/>
          </p:cNvSpPr>
          <p:nvPr/>
        </p:nvSpPr>
        <p:spPr>
          <a:xfrm>
            <a:off x="4059239" y="3529741"/>
            <a:ext cx="4760596" cy="731520"/>
          </a:xfrm>
          <a:prstGeom prst="rect">
            <a:avLst/>
          </a:prstGeom>
        </p:spPr>
        <p:txBody>
          <a:bodyPr vert="horz" lIns="91440" tIns="45720" rIns="91440" bIns="45720" rtlCol="0" anchor="t">
            <a:normAutofit lnSpcReduction="10000"/>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err="1"/>
              <a:t>Efectos</a:t>
            </a:r>
            <a:r>
              <a:rPr lang="en-US" dirty="0"/>
              <a:t> </a:t>
            </a:r>
            <a:r>
              <a:rPr lang="en-US" dirty="0" err="1"/>
              <a:t>sociales</a:t>
            </a:r>
            <a:endParaRPr lang="en-US" dirty="0"/>
          </a:p>
          <a:p>
            <a:r>
              <a:rPr lang="en-US" sz="1300" b="0" dirty="0"/>
              <a:t>- La </a:t>
            </a:r>
            <a:r>
              <a:rPr lang="en-US" sz="1300" b="0" dirty="0" err="1"/>
              <a:t>menor</a:t>
            </a:r>
            <a:r>
              <a:rPr lang="en-US" sz="1300" b="0" dirty="0"/>
              <a:t> </a:t>
            </a:r>
            <a:r>
              <a:rPr lang="en-US" sz="1300" b="0" dirty="0" err="1"/>
              <a:t>cantidad</a:t>
            </a:r>
            <a:r>
              <a:rPr lang="en-US" sz="1300" b="0" dirty="0"/>
              <a:t> de personas </a:t>
            </a:r>
            <a:r>
              <a:rPr lang="en-US" sz="1300" b="0" dirty="0" err="1"/>
              <a:t>afectadas</a:t>
            </a:r>
            <a:r>
              <a:rPr lang="en-US" sz="1300" b="0" dirty="0"/>
              <a:t> </a:t>
            </a:r>
            <a:r>
              <a:rPr lang="en-US" sz="1300" b="0" dirty="0" err="1"/>
              <a:t>hacen</a:t>
            </a:r>
            <a:r>
              <a:rPr lang="en-US" sz="1300" b="0" dirty="0"/>
              <a:t> que la </a:t>
            </a:r>
            <a:r>
              <a:rPr lang="en-US" sz="1300" b="0" dirty="0" err="1"/>
              <a:t>decisión</a:t>
            </a:r>
            <a:r>
              <a:rPr lang="en-US" sz="1300" b="0" dirty="0"/>
              <a:t> sea </a:t>
            </a:r>
            <a:r>
              <a:rPr lang="en-US" sz="1300" b="0" dirty="0" err="1"/>
              <a:t>más</a:t>
            </a:r>
            <a:r>
              <a:rPr lang="en-US" sz="1300" b="0" dirty="0"/>
              <a:t> </a:t>
            </a:r>
            <a:r>
              <a:rPr lang="en-US" sz="1300" b="0" dirty="0" err="1"/>
              <a:t>fácil</a:t>
            </a:r>
            <a:endParaRPr lang="en-US" sz="1300" b="0" dirty="0"/>
          </a:p>
        </p:txBody>
      </p:sp>
    </p:spTree>
    <p:extLst>
      <p:ext uri="{BB962C8B-B14F-4D97-AF65-F5344CB8AC3E}">
        <p14:creationId xmlns:p14="http://schemas.microsoft.com/office/powerpoint/2010/main" val="116435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28A6E3A-B453-DF0E-C574-17E15816C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25142D0-C44A-CCA4-DE83-6823829D94F7}"/>
              </a:ext>
            </a:extLst>
          </p:cNvPr>
          <p:cNvSpPr>
            <a:spLocks noGrp="1"/>
          </p:cNvSpPr>
          <p:nvPr>
            <p:ph type="title"/>
          </p:nvPr>
        </p:nvSpPr>
        <p:spPr>
          <a:xfrm>
            <a:off x="822644" y="1264920"/>
            <a:ext cx="8778240" cy="548640"/>
          </a:xfrm>
        </p:spPr>
        <p:txBody>
          <a:bodyPr/>
          <a:lstStyle/>
          <a:p>
            <a:r>
              <a:rPr lang="en-US" dirty="0" err="1"/>
              <a:t>Riesgo</a:t>
            </a:r>
            <a:endParaRPr lang="en-US" dirty="0"/>
          </a:p>
        </p:txBody>
      </p:sp>
      <p:sp>
        <p:nvSpPr>
          <p:cNvPr id="3" name="Text Placeholder 2">
            <a:extLst>
              <a:ext uri="{FF2B5EF4-FFF2-40B4-BE49-F238E27FC236}">
                <a16:creationId xmlns:a16="http://schemas.microsoft.com/office/drawing/2014/main" id="{DF898878-3AF1-F1EB-A850-3F64DBB73901}"/>
              </a:ext>
            </a:extLst>
          </p:cNvPr>
          <p:cNvSpPr>
            <a:spLocks noGrp="1"/>
          </p:cNvSpPr>
          <p:nvPr>
            <p:ph type="body" sz="quarter" idx="10"/>
          </p:nvPr>
        </p:nvSpPr>
        <p:spPr>
          <a:xfrm>
            <a:off x="822327" y="1996440"/>
            <a:ext cx="8778241" cy="350520"/>
          </a:xfrm>
        </p:spPr>
        <p:txBody>
          <a:bodyPr/>
          <a:lstStyle/>
          <a:p>
            <a:r>
              <a:rPr lang="en-US" dirty="0"/>
              <a:t>Se sabe la </a:t>
            </a:r>
            <a:r>
              <a:rPr lang="en-US" dirty="0" err="1"/>
              <a:t>probabilidad</a:t>
            </a:r>
            <a:endParaRPr lang="en-US" dirty="0"/>
          </a:p>
        </p:txBody>
      </p:sp>
      <p:sp>
        <p:nvSpPr>
          <p:cNvPr id="4" name="Title 1">
            <a:extLst>
              <a:ext uri="{FF2B5EF4-FFF2-40B4-BE49-F238E27FC236}">
                <a16:creationId xmlns:a16="http://schemas.microsoft.com/office/drawing/2014/main" id="{55282303-EE67-5BEC-F851-BC54A259A4E2}"/>
              </a:ext>
            </a:extLst>
          </p:cNvPr>
          <p:cNvSpPr txBox="1">
            <a:spLocks/>
          </p:cNvSpPr>
          <p:nvPr/>
        </p:nvSpPr>
        <p:spPr>
          <a:xfrm>
            <a:off x="822960" y="2571750"/>
            <a:ext cx="8778240" cy="54864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r>
              <a:rPr lang="en-US" dirty="0" err="1"/>
              <a:t>Ambigüedad</a:t>
            </a:r>
            <a:endParaRPr lang="en-US" dirty="0"/>
          </a:p>
        </p:txBody>
      </p:sp>
      <p:sp>
        <p:nvSpPr>
          <p:cNvPr id="5" name="Text Placeholder 2">
            <a:extLst>
              <a:ext uri="{FF2B5EF4-FFF2-40B4-BE49-F238E27FC236}">
                <a16:creationId xmlns:a16="http://schemas.microsoft.com/office/drawing/2014/main" id="{BAFD9988-DECD-71D5-53F9-61D9AD583948}"/>
              </a:ext>
            </a:extLst>
          </p:cNvPr>
          <p:cNvSpPr txBox="1">
            <a:spLocks/>
          </p:cNvSpPr>
          <p:nvPr/>
        </p:nvSpPr>
        <p:spPr>
          <a:xfrm>
            <a:off x="822643" y="3303270"/>
            <a:ext cx="8778241" cy="350520"/>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No se </a:t>
            </a:r>
            <a:r>
              <a:rPr lang="en-US" dirty="0" err="1"/>
              <a:t>saben</a:t>
            </a:r>
            <a:r>
              <a:rPr lang="en-US" dirty="0"/>
              <a:t> las </a:t>
            </a:r>
            <a:r>
              <a:rPr lang="en-US" dirty="0" err="1"/>
              <a:t>probabilidades</a:t>
            </a:r>
            <a:endParaRPr lang="en-US" dirty="0"/>
          </a:p>
        </p:txBody>
      </p:sp>
      <p:pic>
        <p:nvPicPr>
          <p:cNvPr id="8" name="Imagen 7">
            <a:extLst>
              <a:ext uri="{FF2B5EF4-FFF2-40B4-BE49-F238E27FC236}">
                <a16:creationId xmlns:a16="http://schemas.microsoft.com/office/drawing/2014/main" id="{BBFEEAA6-5F7D-1118-F4FB-89C5A83FFA80}"/>
              </a:ext>
            </a:extLst>
          </p:cNvPr>
          <p:cNvPicPr>
            <a:picLocks noChangeAspect="1"/>
          </p:cNvPicPr>
          <p:nvPr/>
        </p:nvPicPr>
        <p:blipFill>
          <a:blip r:embed="rId3">
            <a:alphaModFix amt="6000"/>
          </a:blip>
          <a:stretch>
            <a:fillRect/>
          </a:stretch>
        </p:blipFill>
        <p:spPr>
          <a:xfrm>
            <a:off x="4780570" y="582459"/>
            <a:ext cx="4819998" cy="4819998"/>
          </a:xfrm>
          <a:prstGeom prst="rect">
            <a:avLst/>
          </a:prstGeom>
        </p:spPr>
      </p:pic>
    </p:spTree>
    <p:extLst>
      <p:ext uri="{BB962C8B-B14F-4D97-AF65-F5344CB8AC3E}">
        <p14:creationId xmlns:p14="http://schemas.microsoft.com/office/powerpoint/2010/main" val="2117930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FF5676A-7D24-D9AB-2D0F-A674F0055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EBEA4BA1-E6D7-DB63-2283-BAD03D109C50}"/>
              </a:ext>
            </a:extLst>
          </p:cNvPr>
          <p:cNvSpPr>
            <a:spLocks noGrp="1"/>
          </p:cNvSpPr>
          <p:nvPr>
            <p:ph type="title"/>
          </p:nvPr>
        </p:nvSpPr>
        <p:spPr>
          <a:xfrm>
            <a:off x="822960" y="647700"/>
            <a:ext cx="8778240" cy="914400"/>
          </a:xfrm>
        </p:spPr>
        <p:txBody>
          <a:bodyPr/>
          <a:lstStyle/>
          <a:p>
            <a:r>
              <a:rPr lang="en-US" dirty="0"/>
              <a:t>¿</a:t>
            </a:r>
            <a:r>
              <a:rPr lang="en-US" dirty="0" err="1"/>
              <a:t>Cómo</a:t>
            </a:r>
            <a:r>
              <a:rPr lang="en-US" dirty="0"/>
              <a:t> </a:t>
            </a:r>
            <a:r>
              <a:rPr lang="en-US" dirty="0" err="1"/>
              <a:t>fijar</a:t>
            </a:r>
            <a:r>
              <a:rPr lang="en-US" dirty="0"/>
              <a:t> </a:t>
            </a:r>
            <a:r>
              <a:rPr lang="en-US" dirty="0" err="1"/>
              <a:t>metas</a:t>
            </a:r>
            <a:r>
              <a:rPr lang="en-US" dirty="0"/>
              <a:t>?</a:t>
            </a:r>
          </a:p>
        </p:txBody>
      </p:sp>
      <p:sp>
        <p:nvSpPr>
          <p:cNvPr id="3" name="Text Placeholder 2">
            <a:extLst>
              <a:ext uri="{FF2B5EF4-FFF2-40B4-BE49-F238E27FC236}">
                <a16:creationId xmlns:a16="http://schemas.microsoft.com/office/drawing/2014/main" id="{D00B4BF7-4D2A-5331-D386-51A6BED5A591}"/>
              </a:ext>
            </a:extLst>
          </p:cNvPr>
          <p:cNvSpPr>
            <a:spLocks noGrp="1"/>
          </p:cNvSpPr>
          <p:nvPr>
            <p:ph type="body" sz="quarter" idx="10"/>
          </p:nvPr>
        </p:nvSpPr>
        <p:spPr>
          <a:xfrm>
            <a:off x="822643" y="1769745"/>
            <a:ext cx="8778241" cy="3655694"/>
          </a:xfrm>
        </p:spPr>
        <p:txBody>
          <a:bodyPr/>
          <a:lstStyle/>
          <a:p>
            <a:r>
              <a:rPr lang="en-US" dirty="0" err="1"/>
              <a:t>Establecer</a:t>
            </a:r>
            <a:r>
              <a:rPr lang="en-US" dirty="0"/>
              <a:t> </a:t>
            </a:r>
            <a:r>
              <a:rPr lang="en-US" dirty="0" err="1"/>
              <a:t>metas</a:t>
            </a:r>
            <a:endParaRPr lang="en-US" dirty="0"/>
          </a:p>
          <a:p>
            <a:pPr lvl="1"/>
            <a:r>
              <a:rPr lang="en-US" dirty="0" err="1"/>
              <a:t>Piensa</a:t>
            </a:r>
            <a:r>
              <a:rPr lang="en-US" dirty="0"/>
              <a:t> </a:t>
            </a:r>
            <a:r>
              <a:rPr lang="en-US" dirty="0" err="1"/>
              <a:t>en</a:t>
            </a:r>
            <a:r>
              <a:rPr lang="en-US" dirty="0"/>
              <a:t> </a:t>
            </a:r>
            <a:r>
              <a:rPr lang="en-US" dirty="0" err="1"/>
              <a:t>tus</a:t>
            </a:r>
            <a:r>
              <a:rPr lang="en-US" dirty="0"/>
              <a:t> </a:t>
            </a:r>
            <a:r>
              <a:rPr lang="en-US" b="1" dirty="0" err="1"/>
              <a:t>prioridades</a:t>
            </a:r>
            <a:r>
              <a:rPr lang="en-US" dirty="0"/>
              <a:t> y </a:t>
            </a:r>
            <a:r>
              <a:rPr lang="en-US" b="1" dirty="0" err="1"/>
              <a:t>oportunidades</a:t>
            </a:r>
            <a:endParaRPr lang="en-US" b="1" dirty="0"/>
          </a:p>
          <a:p>
            <a:endParaRPr lang="en-US" dirty="0"/>
          </a:p>
          <a:p>
            <a:r>
              <a:rPr lang="en-US" dirty="0" err="1"/>
              <a:t>Establecer</a:t>
            </a:r>
            <a:r>
              <a:rPr lang="en-US" dirty="0"/>
              <a:t> </a:t>
            </a:r>
            <a:r>
              <a:rPr lang="en-US" dirty="0" err="1"/>
              <a:t>prioridades</a:t>
            </a:r>
            <a:endParaRPr lang="en-US" dirty="0"/>
          </a:p>
          <a:p>
            <a:pPr lvl="1"/>
            <a:r>
              <a:rPr lang="en-US" dirty="0" err="1"/>
              <a:t>Comienza</a:t>
            </a:r>
            <a:r>
              <a:rPr lang="en-US" dirty="0"/>
              <a:t> con lo que </a:t>
            </a:r>
            <a:r>
              <a:rPr lang="en-US" b="1" dirty="0"/>
              <a:t>no es </a:t>
            </a:r>
            <a:r>
              <a:rPr lang="en-US" b="1" dirty="0" err="1"/>
              <a:t>prioritario</a:t>
            </a:r>
            <a:endParaRPr lang="en-US" b="1" dirty="0"/>
          </a:p>
          <a:p>
            <a:pPr lvl="1"/>
            <a:endParaRPr lang="en-US" b="1" dirty="0"/>
          </a:p>
          <a:p>
            <a:r>
              <a:rPr lang="en-US" dirty="0" err="1"/>
              <a:t>Errores</a:t>
            </a:r>
            <a:r>
              <a:rPr lang="en-US" dirty="0"/>
              <a:t> al </a:t>
            </a:r>
            <a:r>
              <a:rPr lang="en-US" dirty="0" err="1"/>
              <a:t>establecer</a:t>
            </a:r>
            <a:r>
              <a:rPr lang="en-US" dirty="0"/>
              <a:t> </a:t>
            </a:r>
            <a:r>
              <a:rPr lang="en-US" dirty="0" err="1"/>
              <a:t>metas</a:t>
            </a:r>
            <a:endParaRPr lang="en-US" dirty="0"/>
          </a:p>
          <a:p>
            <a:pPr lvl="1"/>
            <a:r>
              <a:rPr lang="en-US" dirty="0" err="1"/>
              <a:t>Demasiado</a:t>
            </a:r>
            <a:r>
              <a:rPr lang="en-US" dirty="0"/>
              <a:t> </a:t>
            </a:r>
            <a:r>
              <a:rPr lang="en-US" dirty="0" err="1"/>
              <a:t>concreto</a:t>
            </a:r>
            <a:endParaRPr lang="en-US" dirty="0"/>
          </a:p>
          <a:p>
            <a:pPr lvl="1"/>
            <a:r>
              <a:rPr lang="en-US" dirty="0" err="1"/>
              <a:t>Demasiado</a:t>
            </a:r>
            <a:r>
              <a:rPr lang="en-US" dirty="0"/>
              <a:t> </a:t>
            </a:r>
            <a:r>
              <a:rPr lang="en-US" dirty="0" err="1"/>
              <a:t>vago</a:t>
            </a:r>
            <a:endParaRPr lang="en-US" dirty="0"/>
          </a:p>
        </p:txBody>
      </p:sp>
      <p:pic>
        <p:nvPicPr>
          <p:cNvPr id="6" name="Imagen 5">
            <a:extLst>
              <a:ext uri="{FF2B5EF4-FFF2-40B4-BE49-F238E27FC236}">
                <a16:creationId xmlns:a16="http://schemas.microsoft.com/office/drawing/2014/main" id="{3E45EF9A-0FA7-A2F6-4EAD-68AA3CD294B7}"/>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Tree>
    <p:extLst>
      <p:ext uri="{BB962C8B-B14F-4D97-AF65-F5344CB8AC3E}">
        <p14:creationId xmlns:p14="http://schemas.microsoft.com/office/powerpoint/2010/main" val="3429395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A6D71-B058-1C81-1E1A-6BE6A9730D3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2872CA7-DE60-4AE6-A605-279543CCE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9E659D5-F8F9-C567-4845-1563CCFFB0B6}"/>
              </a:ext>
            </a:extLst>
          </p:cNvPr>
          <p:cNvSpPr>
            <a:spLocks noGrp="1"/>
          </p:cNvSpPr>
          <p:nvPr>
            <p:ph type="title"/>
          </p:nvPr>
        </p:nvSpPr>
        <p:spPr>
          <a:xfrm>
            <a:off x="822960" y="647700"/>
            <a:ext cx="8778240" cy="914400"/>
          </a:xfrm>
        </p:spPr>
        <p:txBody>
          <a:bodyPr/>
          <a:lstStyle/>
          <a:p>
            <a:r>
              <a:rPr lang="en-US" dirty="0"/>
              <a:t>¿</a:t>
            </a:r>
            <a:r>
              <a:rPr lang="en-US" dirty="0" err="1"/>
              <a:t>Cómo</a:t>
            </a:r>
            <a:r>
              <a:rPr lang="en-US" dirty="0"/>
              <a:t> </a:t>
            </a:r>
            <a:r>
              <a:rPr lang="en-US" dirty="0" err="1"/>
              <a:t>fijar</a:t>
            </a:r>
            <a:r>
              <a:rPr lang="en-US" dirty="0"/>
              <a:t> </a:t>
            </a:r>
            <a:r>
              <a:rPr lang="en-US" dirty="0" err="1"/>
              <a:t>metas</a:t>
            </a:r>
            <a:r>
              <a:rPr lang="en-US" dirty="0"/>
              <a:t>?</a:t>
            </a:r>
          </a:p>
        </p:txBody>
      </p:sp>
      <p:pic>
        <p:nvPicPr>
          <p:cNvPr id="6" name="Imagen 5">
            <a:extLst>
              <a:ext uri="{FF2B5EF4-FFF2-40B4-BE49-F238E27FC236}">
                <a16:creationId xmlns:a16="http://schemas.microsoft.com/office/drawing/2014/main" id="{DAC6E8C8-33E7-FBC6-BDD2-3EDE3DF10590}"/>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D4DF37D6-D259-69F8-5D55-47BC28C67C0F}"/>
              </a:ext>
            </a:extLst>
          </p:cNvPr>
          <p:cNvSpPr>
            <a:spLocks noGrp="1"/>
          </p:cNvSpPr>
          <p:nvPr>
            <p:ph type="body" sz="quarter" idx="10"/>
          </p:nvPr>
        </p:nvSpPr>
        <p:spPr>
          <a:xfrm>
            <a:off x="822643" y="1769745"/>
            <a:ext cx="8778241" cy="3655694"/>
          </a:xfrm>
        </p:spPr>
        <p:txBody>
          <a:bodyPr/>
          <a:lstStyle/>
          <a:p>
            <a:r>
              <a:rPr lang="es-CO" dirty="0"/>
              <a:t>Ten niveles de objetivos que sirvan para distintos propósitos</a:t>
            </a:r>
          </a:p>
          <a:p>
            <a:pPr marL="0" indent="0">
              <a:buNone/>
            </a:pPr>
            <a:endParaRPr lang="en-US" dirty="0"/>
          </a:p>
          <a:p>
            <a:r>
              <a:rPr lang="en-US" dirty="0" err="1"/>
              <a:t>Objetivo</a:t>
            </a:r>
            <a:r>
              <a:rPr lang="en-US" dirty="0"/>
              <a:t> </a:t>
            </a:r>
            <a:r>
              <a:rPr lang="en-US" dirty="0" err="1"/>
              <a:t>resultado</a:t>
            </a:r>
            <a:endParaRPr lang="en-US" dirty="0"/>
          </a:p>
          <a:p>
            <a:pPr lvl="1"/>
            <a:r>
              <a:rPr lang="en-US" dirty="0"/>
              <a:t>La </a:t>
            </a:r>
            <a:r>
              <a:rPr lang="en-US" dirty="0" err="1"/>
              <a:t>victoria</a:t>
            </a:r>
            <a:r>
              <a:rPr lang="en-US" dirty="0"/>
              <a:t> que </a:t>
            </a:r>
            <a:r>
              <a:rPr lang="en-US" dirty="0" err="1"/>
              <a:t>realmente</a:t>
            </a:r>
            <a:r>
              <a:rPr lang="en-US" dirty="0"/>
              <a:t> </a:t>
            </a:r>
            <a:r>
              <a:rPr lang="en-US" dirty="0" err="1"/>
              <a:t>te</a:t>
            </a:r>
            <a:r>
              <a:rPr lang="en-US" dirty="0"/>
              <a:t> </a:t>
            </a:r>
            <a:r>
              <a:rPr lang="en-US" dirty="0" err="1"/>
              <a:t>interesa</a:t>
            </a:r>
            <a:r>
              <a:rPr lang="en-US" dirty="0"/>
              <a:t>.</a:t>
            </a:r>
            <a:endParaRPr lang="en-US" b="1" dirty="0"/>
          </a:p>
          <a:p>
            <a:pPr lvl="1"/>
            <a:endParaRPr lang="en-US" b="1" dirty="0"/>
          </a:p>
          <a:p>
            <a:r>
              <a:rPr lang="en-US" dirty="0" err="1"/>
              <a:t>Objetivo</a:t>
            </a:r>
            <a:r>
              <a:rPr lang="en-US" dirty="0"/>
              <a:t> de </a:t>
            </a:r>
            <a:r>
              <a:rPr lang="en-US" dirty="0" err="1"/>
              <a:t>desempeño</a:t>
            </a:r>
            <a:endParaRPr lang="en-US" dirty="0"/>
          </a:p>
          <a:p>
            <a:pPr lvl="1"/>
            <a:r>
              <a:rPr lang="en-US" dirty="0" err="1"/>
              <a:t>Medible</a:t>
            </a:r>
            <a:r>
              <a:rPr lang="en-US" dirty="0"/>
              <a:t> y </a:t>
            </a:r>
            <a:r>
              <a:rPr lang="en-US" dirty="0" err="1"/>
              <a:t>mayormente</a:t>
            </a:r>
            <a:r>
              <a:rPr lang="en-US" dirty="0"/>
              <a:t> bajo </a:t>
            </a:r>
            <a:r>
              <a:rPr lang="en-US" dirty="0" err="1"/>
              <a:t>tu</a:t>
            </a:r>
            <a:r>
              <a:rPr lang="en-US" dirty="0"/>
              <a:t> control.</a:t>
            </a:r>
          </a:p>
          <a:p>
            <a:pPr lvl="1"/>
            <a:endParaRPr lang="en-US" dirty="0"/>
          </a:p>
          <a:p>
            <a:r>
              <a:rPr lang="en-US" dirty="0" err="1"/>
              <a:t>Objetivo</a:t>
            </a:r>
            <a:r>
              <a:rPr lang="en-US" dirty="0"/>
              <a:t> de </a:t>
            </a:r>
            <a:r>
              <a:rPr lang="en-US" dirty="0" err="1"/>
              <a:t>proceso</a:t>
            </a:r>
            <a:endParaRPr lang="en-US" dirty="0"/>
          </a:p>
          <a:p>
            <a:pPr lvl="1"/>
            <a:r>
              <a:rPr lang="en-US" dirty="0" err="1"/>
              <a:t>Medible</a:t>
            </a:r>
            <a:r>
              <a:rPr lang="en-US" dirty="0"/>
              <a:t> y </a:t>
            </a:r>
            <a:r>
              <a:rPr lang="en-US" dirty="0" err="1"/>
              <a:t>completamente</a:t>
            </a:r>
            <a:r>
              <a:rPr lang="en-US" dirty="0"/>
              <a:t> bajo </a:t>
            </a:r>
            <a:r>
              <a:rPr lang="en-US" dirty="0" err="1"/>
              <a:t>tu</a:t>
            </a:r>
            <a:r>
              <a:rPr lang="en-US" dirty="0"/>
              <a:t> control.</a:t>
            </a:r>
          </a:p>
        </p:txBody>
      </p:sp>
    </p:spTree>
    <p:extLst>
      <p:ext uri="{BB962C8B-B14F-4D97-AF65-F5344CB8AC3E}">
        <p14:creationId xmlns:p14="http://schemas.microsoft.com/office/powerpoint/2010/main" val="66223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23DF0-81C2-8C9A-1539-2A152130ACB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2CF3831-AD30-996A-AA42-9D3EEDC76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0BAB77F-ABE3-B965-C706-9F2F528FA05C}"/>
              </a:ext>
            </a:extLst>
          </p:cNvPr>
          <p:cNvSpPr>
            <a:spLocks noGrp="1"/>
          </p:cNvSpPr>
          <p:nvPr>
            <p:ph type="title"/>
          </p:nvPr>
        </p:nvSpPr>
        <p:spPr>
          <a:xfrm>
            <a:off x="822960" y="647700"/>
            <a:ext cx="8778240" cy="914400"/>
          </a:xfrm>
        </p:spPr>
        <p:txBody>
          <a:bodyPr/>
          <a:lstStyle/>
          <a:p>
            <a:r>
              <a:rPr lang="en-US" dirty="0"/>
              <a:t>¿</a:t>
            </a:r>
            <a:r>
              <a:rPr lang="en-US" dirty="0" err="1"/>
              <a:t>Cómo</a:t>
            </a:r>
            <a:r>
              <a:rPr lang="en-US" dirty="0"/>
              <a:t> </a:t>
            </a:r>
            <a:r>
              <a:rPr lang="en-US" dirty="0" err="1"/>
              <a:t>fijar</a:t>
            </a:r>
            <a:r>
              <a:rPr lang="en-US" dirty="0"/>
              <a:t> </a:t>
            </a:r>
            <a:r>
              <a:rPr lang="en-US" dirty="0" err="1"/>
              <a:t>metas</a:t>
            </a:r>
            <a:r>
              <a:rPr lang="en-US" dirty="0"/>
              <a:t>? (</a:t>
            </a:r>
            <a:r>
              <a:rPr lang="en-US" dirty="0" err="1"/>
              <a:t>Ejemplo</a:t>
            </a:r>
            <a:r>
              <a:rPr lang="en-US" dirty="0"/>
              <a:t>)</a:t>
            </a:r>
          </a:p>
        </p:txBody>
      </p:sp>
      <p:pic>
        <p:nvPicPr>
          <p:cNvPr id="6" name="Imagen 5">
            <a:extLst>
              <a:ext uri="{FF2B5EF4-FFF2-40B4-BE49-F238E27FC236}">
                <a16:creationId xmlns:a16="http://schemas.microsoft.com/office/drawing/2014/main" id="{7674CCFC-D64F-1ECF-80AB-0F49612D8913}"/>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5BEDB5FE-617F-D725-016C-D3A10BF1FC6A}"/>
              </a:ext>
            </a:extLst>
          </p:cNvPr>
          <p:cNvSpPr>
            <a:spLocks noGrp="1"/>
          </p:cNvSpPr>
          <p:nvPr>
            <p:ph type="body" sz="quarter" idx="10"/>
          </p:nvPr>
        </p:nvSpPr>
        <p:spPr>
          <a:xfrm>
            <a:off x="822643" y="1769745"/>
            <a:ext cx="8778241" cy="3655694"/>
          </a:xfrm>
        </p:spPr>
        <p:txBody>
          <a:bodyPr/>
          <a:lstStyle/>
          <a:p>
            <a:r>
              <a:rPr lang="en-US" dirty="0" err="1"/>
              <a:t>Objetivo</a:t>
            </a:r>
            <a:r>
              <a:rPr lang="en-US" dirty="0"/>
              <a:t> </a:t>
            </a:r>
            <a:r>
              <a:rPr lang="en-US" dirty="0" err="1"/>
              <a:t>resultado</a:t>
            </a:r>
            <a:endParaRPr lang="en-US" dirty="0"/>
          </a:p>
          <a:p>
            <a:pPr lvl="1"/>
            <a:r>
              <a:rPr lang="en-US" dirty="0"/>
              <a:t>Ser lo </a:t>
            </a:r>
            <a:r>
              <a:rPr lang="en-US" dirty="0" err="1"/>
              <a:t>más</a:t>
            </a:r>
            <a:r>
              <a:rPr lang="en-US" dirty="0"/>
              <a:t> </a:t>
            </a:r>
            <a:r>
              <a:rPr lang="en-US" dirty="0" err="1"/>
              <a:t>saludable</a:t>
            </a:r>
            <a:r>
              <a:rPr lang="en-US" dirty="0"/>
              <a:t> </a:t>
            </a:r>
            <a:r>
              <a:rPr lang="en-US" dirty="0" err="1"/>
              <a:t>posible</a:t>
            </a:r>
            <a:r>
              <a:rPr lang="en-US" dirty="0"/>
              <a:t> </a:t>
            </a:r>
            <a:r>
              <a:rPr lang="en-US" dirty="0" err="1"/>
              <a:t>este</a:t>
            </a:r>
            <a:r>
              <a:rPr lang="en-US" dirty="0"/>
              <a:t> </a:t>
            </a:r>
            <a:r>
              <a:rPr lang="en-US" dirty="0" err="1"/>
              <a:t>año</a:t>
            </a:r>
            <a:r>
              <a:rPr lang="en-US" dirty="0"/>
              <a:t>.</a:t>
            </a:r>
            <a:endParaRPr lang="en-US" b="1" dirty="0"/>
          </a:p>
          <a:p>
            <a:pPr lvl="1"/>
            <a:endParaRPr lang="en-US" b="1" dirty="0"/>
          </a:p>
          <a:p>
            <a:r>
              <a:rPr lang="en-US" dirty="0" err="1"/>
              <a:t>Objetivo</a:t>
            </a:r>
            <a:r>
              <a:rPr lang="en-US" dirty="0"/>
              <a:t> de </a:t>
            </a:r>
            <a:r>
              <a:rPr lang="en-US" dirty="0" err="1"/>
              <a:t>desempeño</a:t>
            </a:r>
            <a:endParaRPr lang="en-US" dirty="0"/>
          </a:p>
          <a:p>
            <a:pPr lvl="1"/>
            <a:r>
              <a:rPr lang="en-US" dirty="0" err="1"/>
              <a:t>Correr</a:t>
            </a:r>
            <a:r>
              <a:rPr lang="en-US" dirty="0"/>
              <a:t> 5 </a:t>
            </a:r>
            <a:r>
              <a:rPr lang="en-US" dirty="0" err="1"/>
              <a:t>millas</a:t>
            </a:r>
            <a:r>
              <a:rPr lang="en-US" dirty="0"/>
              <a:t> </a:t>
            </a:r>
            <a:r>
              <a:rPr lang="en-US" dirty="0" err="1"/>
              <a:t>en</a:t>
            </a:r>
            <a:r>
              <a:rPr lang="en-US" dirty="0"/>
              <a:t> </a:t>
            </a:r>
            <a:r>
              <a:rPr lang="en-US" dirty="0" err="1"/>
              <a:t>menos</a:t>
            </a:r>
            <a:r>
              <a:rPr lang="en-US" dirty="0"/>
              <a:t> de 45 </a:t>
            </a:r>
            <a:r>
              <a:rPr lang="en-US" dirty="0" err="1"/>
              <a:t>minutos</a:t>
            </a:r>
            <a:r>
              <a:rPr lang="en-US" dirty="0"/>
              <a:t>.</a:t>
            </a:r>
          </a:p>
          <a:p>
            <a:pPr lvl="1"/>
            <a:endParaRPr lang="en-US" dirty="0"/>
          </a:p>
          <a:p>
            <a:r>
              <a:rPr lang="en-US" dirty="0" err="1"/>
              <a:t>Objetivo</a:t>
            </a:r>
            <a:r>
              <a:rPr lang="en-US" dirty="0"/>
              <a:t> de </a:t>
            </a:r>
            <a:r>
              <a:rPr lang="en-US" dirty="0" err="1"/>
              <a:t>proceso</a:t>
            </a:r>
            <a:endParaRPr lang="en-US" dirty="0"/>
          </a:p>
          <a:p>
            <a:pPr lvl="1"/>
            <a:r>
              <a:rPr lang="es-MX" dirty="0"/>
              <a:t>Correr durante 45 minutos día de por medio</a:t>
            </a:r>
            <a:r>
              <a:rPr lang="en-US" dirty="0"/>
              <a:t>.</a:t>
            </a:r>
          </a:p>
        </p:txBody>
      </p:sp>
    </p:spTree>
    <p:extLst>
      <p:ext uri="{BB962C8B-B14F-4D97-AF65-F5344CB8AC3E}">
        <p14:creationId xmlns:p14="http://schemas.microsoft.com/office/powerpoint/2010/main" val="3835917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BC2B060-0718-26D0-99AD-77819D05BE2C}"/>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6C28CE20-F9FE-893C-A928-0F7C877E1027}"/>
              </a:ext>
            </a:extLst>
          </p:cNvPr>
          <p:cNvSpPr>
            <a:spLocks noGrp="1"/>
          </p:cNvSpPr>
          <p:nvPr>
            <p:ph type="title"/>
          </p:nvPr>
        </p:nvSpPr>
        <p:spPr/>
        <p:txBody>
          <a:bodyPr/>
          <a:lstStyle/>
          <a:p>
            <a:r>
              <a:rPr lang="en-US" dirty="0">
                <a:latin typeface="Verdana"/>
                <a:ea typeface="Verdana"/>
              </a:rPr>
              <a:t>Suerte</a:t>
            </a:r>
            <a:r>
              <a:rPr lang="es-MX" dirty="0">
                <a:latin typeface="Verdana"/>
                <a:ea typeface="Verdana"/>
              </a:rPr>
              <a:t> 💫</a:t>
            </a:r>
            <a:endParaRPr lang="en-US" dirty="0"/>
          </a:p>
        </p:txBody>
      </p:sp>
      <p:sp>
        <p:nvSpPr>
          <p:cNvPr id="3" name="Text Placeholder 2">
            <a:extLst>
              <a:ext uri="{FF2B5EF4-FFF2-40B4-BE49-F238E27FC236}">
                <a16:creationId xmlns:a16="http://schemas.microsoft.com/office/drawing/2014/main" id="{3501ED2B-24CA-7469-90DE-B472A7765F4D}"/>
              </a:ext>
            </a:extLst>
          </p:cNvPr>
          <p:cNvSpPr>
            <a:spLocks noGrp="1"/>
          </p:cNvSpPr>
          <p:nvPr>
            <p:ph type="body" sz="quarter" idx="10"/>
          </p:nvPr>
        </p:nvSpPr>
        <p:spPr/>
        <p:txBody>
          <a:bodyPr/>
          <a:lstStyle/>
          <a:p>
            <a:r>
              <a:rPr lang="en-US" dirty="0">
                <a:latin typeface="Verdana"/>
                <a:ea typeface="Verdana"/>
              </a:rPr>
              <a:t>Calidad de las </a:t>
            </a:r>
            <a:r>
              <a:rPr lang="en-US" dirty="0" err="1">
                <a:latin typeface="Verdana"/>
                <a:ea typeface="Verdana"/>
              </a:rPr>
              <a:t>decisiones</a:t>
            </a:r>
            <a:endParaRPr lang="en-US" dirty="0" err="1"/>
          </a:p>
        </p:txBody>
      </p:sp>
      <p:cxnSp>
        <p:nvCxnSpPr>
          <p:cNvPr id="7" name="Conector recto 6">
            <a:extLst>
              <a:ext uri="{FF2B5EF4-FFF2-40B4-BE49-F238E27FC236}">
                <a16:creationId xmlns:a16="http://schemas.microsoft.com/office/drawing/2014/main" id="{78846BAC-B170-DA5C-3CD5-3506BC82AF5C}"/>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n 8">
            <a:extLst>
              <a:ext uri="{FF2B5EF4-FFF2-40B4-BE49-F238E27FC236}">
                <a16:creationId xmlns:a16="http://schemas.microsoft.com/office/drawing/2014/main" id="{51510769-5149-DD3D-FCE2-9B683CCDC6C7}"/>
              </a:ext>
            </a:extLst>
          </p:cNvPr>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513943" y="0"/>
            <a:ext cx="4876800" cy="4876800"/>
          </a:xfrm>
          <a:prstGeom prst="rect">
            <a:avLst/>
          </a:prstGeom>
        </p:spPr>
      </p:pic>
      <p:sp>
        <p:nvSpPr>
          <p:cNvPr id="10" name="Marcador de texto 9">
            <a:extLst>
              <a:ext uri="{FF2B5EF4-FFF2-40B4-BE49-F238E27FC236}">
                <a16:creationId xmlns:a16="http://schemas.microsoft.com/office/drawing/2014/main" id="{470A9144-3E6C-659E-2C76-7B8B47FD1C58}"/>
              </a:ext>
            </a:extLst>
          </p:cNvPr>
          <p:cNvSpPr>
            <a:spLocks noGrp="1"/>
          </p:cNvSpPr>
          <p:nvPr>
            <p:ph type="body" sz="quarter" idx="11"/>
          </p:nvPr>
        </p:nvSpPr>
        <p:spPr/>
        <p:txBody>
          <a:bodyPr/>
          <a:lstStyle/>
          <a:p>
            <a:endParaRPr lang="es-CO"/>
          </a:p>
        </p:txBody>
      </p:sp>
    </p:spTree>
    <p:extLst>
      <p:ext uri="{BB962C8B-B14F-4D97-AF65-F5344CB8AC3E}">
        <p14:creationId xmlns:p14="http://schemas.microsoft.com/office/powerpoint/2010/main" val="2450264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69D8-A25B-0453-E7AC-F7D65E1DC875}"/>
              </a:ext>
            </a:extLst>
          </p:cNvPr>
          <p:cNvSpPr>
            <a:spLocks noGrp="1"/>
          </p:cNvSpPr>
          <p:nvPr>
            <p:ph type="title"/>
          </p:nvPr>
        </p:nvSpPr>
        <p:spPr>
          <a:xfrm>
            <a:off x="274320" y="472440"/>
            <a:ext cx="8778240" cy="548640"/>
          </a:xfrm>
        </p:spPr>
        <p:txBody>
          <a:bodyPr/>
          <a:lstStyle/>
          <a:p>
            <a:r>
              <a:rPr lang="en-US" dirty="0"/>
              <a:t>El valor de la </a:t>
            </a:r>
            <a:r>
              <a:rPr lang="en-US" dirty="0" err="1"/>
              <a:t>clarividencia</a:t>
            </a:r>
            <a:endParaRPr lang="en-US" dirty="0"/>
          </a:p>
        </p:txBody>
      </p:sp>
      <p:sp>
        <p:nvSpPr>
          <p:cNvPr id="4" name="Text Placeholder 3">
            <a:extLst>
              <a:ext uri="{FF2B5EF4-FFF2-40B4-BE49-F238E27FC236}">
                <a16:creationId xmlns:a16="http://schemas.microsoft.com/office/drawing/2014/main" id="{2D3DA0AC-5AB0-DB2C-31E9-BFB2FB665B70}"/>
              </a:ext>
            </a:extLst>
          </p:cNvPr>
          <p:cNvSpPr>
            <a:spLocks noGrp="1"/>
          </p:cNvSpPr>
          <p:nvPr>
            <p:ph type="body" sz="quarter" idx="11"/>
          </p:nvPr>
        </p:nvSpPr>
        <p:spPr>
          <a:xfrm>
            <a:off x="274320" y="1325880"/>
            <a:ext cx="4953317" cy="3345180"/>
          </a:xfrm>
        </p:spPr>
        <p:txBody>
          <a:bodyPr>
            <a:normAutofit/>
          </a:bodyPr>
          <a:lstStyle/>
          <a:p>
            <a:pPr marL="285750" indent="-285750">
              <a:buFont typeface="Courier New" panose="02070309020205020404" pitchFamily="49" charset="0"/>
              <a:buChar char="o"/>
            </a:pPr>
            <a:r>
              <a:rPr lang="es-MX" b="0" dirty="0"/>
              <a:t>El </a:t>
            </a:r>
            <a:r>
              <a:rPr lang="es-MX" dirty="0"/>
              <a:t>esfuerzo</a:t>
            </a:r>
            <a:r>
              <a:rPr lang="es-MX" b="0" dirty="0"/>
              <a:t>, la </a:t>
            </a:r>
            <a:r>
              <a:rPr lang="es-MX" dirty="0"/>
              <a:t>información</a:t>
            </a:r>
            <a:r>
              <a:rPr lang="es-MX" b="0" dirty="0"/>
              <a:t> y los </a:t>
            </a:r>
            <a:r>
              <a:rPr lang="es-MX" dirty="0"/>
              <a:t>datos</a:t>
            </a:r>
            <a:r>
              <a:rPr lang="es-MX" b="0" dirty="0"/>
              <a:t> dedicados a una decisión</a:t>
            </a:r>
          </a:p>
          <a:p>
            <a:pPr marL="285750" indent="-285750">
              <a:buFont typeface="Courier New" panose="02070309020205020404" pitchFamily="49" charset="0"/>
              <a:buChar char="o"/>
            </a:pPr>
            <a:r>
              <a:rPr lang="es-MX" dirty="0"/>
              <a:t>Visualiza</a:t>
            </a:r>
            <a:r>
              <a:rPr lang="es-MX" b="0" dirty="0"/>
              <a:t> los mejores y peores escenarios que podrían surgir de tu decisión</a:t>
            </a:r>
          </a:p>
          <a:p>
            <a:pPr marL="285750" indent="-285750">
              <a:buFont typeface="Courier New" panose="02070309020205020404" pitchFamily="49" charset="0"/>
              <a:buChar char="o"/>
            </a:pPr>
            <a:r>
              <a:rPr lang="es-MX" b="0" dirty="0"/>
              <a:t>Cuando el valor no es alto, usa la </a:t>
            </a:r>
            <a:r>
              <a:rPr lang="es-MX" dirty="0"/>
              <a:t>intuición</a:t>
            </a:r>
          </a:p>
          <a:p>
            <a:pPr marL="285750" indent="-285750">
              <a:buFont typeface="Courier New" panose="02070309020205020404" pitchFamily="49" charset="0"/>
              <a:buChar char="o"/>
            </a:pPr>
            <a:r>
              <a:rPr lang="es-MX" b="0" dirty="0"/>
              <a:t>Un buen tomador de decisiones no </a:t>
            </a:r>
            <a:r>
              <a:rPr lang="es-MX" dirty="0"/>
              <a:t>gasta demasiado</a:t>
            </a:r>
            <a:r>
              <a:rPr lang="es-MX" b="0" dirty="0"/>
              <a:t> ni </a:t>
            </a:r>
            <a:r>
              <a:rPr lang="es-MX" dirty="0"/>
              <a:t>demasiado poco </a:t>
            </a:r>
            <a:r>
              <a:rPr lang="es-MX" b="0" dirty="0"/>
              <a:t>en una decisión</a:t>
            </a:r>
          </a:p>
          <a:p>
            <a:pPr marL="285750" indent="-285750">
              <a:buFont typeface="Courier New" panose="02070309020205020404" pitchFamily="49" charset="0"/>
              <a:buChar char="o"/>
            </a:pPr>
            <a:r>
              <a:rPr lang="es-MX" b="0" dirty="0"/>
              <a:t>Si pudieras tener certeza, ¿cuánto sería lo máximo que pagarías por ella?</a:t>
            </a:r>
            <a:endParaRPr lang="en-US" b="0" dirty="0"/>
          </a:p>
        </p:txBody>
      </p:sp>
      <p:pic>
        <p:nvPicPr>
          <p:cNvPr id="11" name="Imagen 10">
            <a:extLst>
              <a:ext uri="{FF2B5EF4-FFF2-40B4-BE49-F238E27FC236}">
                <a16:creationId xmlns:a16="http://schemas.microsoft.com/office/drawing/2014/main" id="{EC9A821B-A25F-1F31-96FF-7FCB31E81A3B}"/>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234000"/>
                    </a14:imgEffect>
                    <a14:imgEffect>
                      <a14:brightnessContrast bright="1000"/>
                    </a14:imgEffect>
                  </a14:imgLayer>
                </a14:imgProps>
              </a:ext>
            </a:extLst>
          </a:blip>
          <a:stretch>
            <a:fillRect/>
          </a:stretch>
        </p:blipFill>
        <p:spPr>
          <a:xfrm>
            <a:off x="4709160" y="472440"/>
            <a:ext cx="4434840" cy="4434840"/>
          </a:xfrm>
          <a:prstGeom prst="rect">
            <a:avLst/>
          </a:prstGeom>
        </p:spPr>
      </p:pic>
    </p:spTree>
    <p:extLst>
      <p:ext uri="{BB962C8B-B14F-4D97-AF65-F5344CB8AC3E}">
        <p14:creationId xmlns:p14="http://schemas.microsoft.com/office/powerpoint/2010/main" val="54520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45D62C5-167F-3C99-5ED5-457C8F273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673F1EF-5DE1-C708-81F2-85504063EB12}"/>
              </a:ext>
            </a:extLst>
          </p:cNvPr>
          <p:cNvSpPr>
            <a:spLocks noGrp="1"/>
          </p:cNvSpPr>
          <p:nvPr>
            <p:ph type="title"/>
          </p:nvPr>
        </p:nvSpPr>
        <p:spPr>
          <a:xfrm>
            <a:off x="331469" y="159542"/>
            <a:ext cx="8481061" cy="914400"/>
          </a:xfrm>
        </p:spPr>
        <p:txBody>
          <a:bodyPr/>
          <a:lstStyle/>
          <a:p>
            <a:r>
              <a:rPr lang="en-US" dirty="0"/>
              <a:t>El </a:t>
            </a:r>
            <a:r>
              <a:rPr lang="en-US" dirty="0" err="1"/>
              <a:t>humano</a:t>
            </a:r>
            <a:r>
              <a:rPr lang="en-US" dirty="0"/>
              <a:t> </a:t>
            </a:r>
            <a:r>
              <a:rPr lang="en-US" dirty="0" err="1"/>
              <a:t>hackeable</a:t>
            </a:r>
            <a:endParaRPr lang="en-US" dirty="0"/>
          </a:p>
        </p:txBody>
      </p:sp>
      <p:sp>
        <p:nvSpPr>
          <p:cNvPr id="3" name="Text Placeholder 2">
            <a:extLst>
              <a:ext uri="{FF2B5EF4-FFF2-40B4-BE49-F238E27FC236}">
                <a16:creationId xmlns:a16="http://schemas.microsoft.com/office/drawing/2014/main" id="{37AA7068-CCBC-614F-5483-0F979B81E3E7}"/>
              </a:ext>
            </a:extLst>
          </p:cNvPr>
          <p:cNvSpPr>
            <a:spLocks noGrp="1"/>
          </p:cNvSpPr>
          <p:nvPr>
            <p:ph type="body" sz="quarter" idx="10"/>
          </p:nvPr>
        </p:nvSpPr>
        <p:spPr>
          <a:xfrm>
            <a:off x="331469" y="2373389"/>
            <a:ext cx="3535997" cy="735332"/>
          </a:xfrm>
        </p:spPr>
        <p:txBody>
          <a:bodyPr>
            <a:normAutofit fontScale="92500"/>
          </a:bodyPr>
          <a:lstStyle/>
          <a:p>
            <a:r>
              <a:rPr lang="es-MX" dirty="0"/>
              <a:t>Un conflicto de prioridades entre el propietario de un negocio y el agente que lo administra.</a:t>
            </a:r>
            <a:endParaRPr lang="en-US" dirty="0"/>
          </a:p>
        </p:txBody>
      </p:sp>
      <p:sp>
        <p:nvSpPr>
          <p:cNvPr id="4" name="Text Placeholder 3">
            <a:extLst>
              <a:ext uri="{FF2B5EF4-FFF2-40B4-BE49-F238E27FC236}">
                <a16:creationId xmlns:a16="http://schemas.microsoft.com/office/drawing/2014/main" id="{964AD439-8616-2231-7DBB-FDF731478B1A}"/>
              </a:ext>
            </a:extLst>
          </p:cNvPr>
          <p:cNvSpPr>
            <a:spLocks noGrp="1"/>
          </p:cNvSpPr>
          <p:nvPr>
            <p:ph type="body" sz="quarter" idx="11"/>
          </p:nvPr>
        </p:nvSpPr>
        <p:spPr>
          <a:xfrm>
            <a:off x="331469" y="1771411"/>
            <a:ext cx="3535997" cy="547687"/>
          </a:xfrm>
        </p:spPr>
        <p:txBody>
          <a:bodyPr/>
          <a:lstStyle/>
          <a:p>
            <a:r>
              <a:rPr lang="en-US" dirty="0" err="1"/>
              <a:t>Problema</a:t>
            </a:r>
            <a:r>
              <a:rPr lang="en-US" dirty="0"/>
              <a:t> del </a:t>
            </a:r>
            <a:r>
              <a:rPr lang="en-US" dirty="0" err="1"/>
              <a:t>agente</a:t>
            </a:r>
            <a:r>
              <a:rPr lang="en-US" dirty="0"/>
              <a:t> principal</a:t>
            </a:r>
          </a:p>
        </p:txBody>
      </p:sp>
      <p:pic>
        <p:nvPicPr>
          <p:cNvPr id="5" name="Elementos multimedia en línea 4" title="LA PRUEBA DEL MALVAVISCO SUBTITULADA">
            <a:hlinkClick r:id="" action="ppaction://media"/>
            <a:extLst>
              <a:ext uri="{FF2B5EF4-FFF2-40B4-BE49-F238E27FC236}">
                <a16:creationId xmlns:a16="http://schemas.microsoft.com/office/drawing/2014/main" id="{96F8F3F2-542D-1E01-1A23-E184452F7D77}"/>
              </a:ext>
            </a:extLst>
          </p:cNvPr>
          <p:cNvPicPr>
            <a:picLocks noRot="1" noChangeAspect="1"/>
          </p:cNvPicPr>
          <p:nvPr>
            <a:videoFile r:link="rId1"/>
          </p:nvPr>
        </p:nvPicPr>
        <p:blipFill>
          <a:blip r:embed="rId4"/>
          <a:stretch>
            <a:fillRect/>
          </a:stretch>
        </p:blipFill>
        <p:spPr>
          <a:xfrm>
            <a:off x="3914126" y="1683066"/>
            <a:ext cx="5046995" cy="2851310"/>
          </a:xfrm>
          <a:prstGeom prst="rect">
            <a:avLst/>
          </a:prstGeom>
        </p:spPr>
      </p:pic>
    </p:spTree>
    <p:extLst>
      <p:ext uri="{BB962C8B-B14F-4D97-AF65-F5344CB8AC3E}">
        <p14:creationId xmlns:p14="http://schemas.microsoft.com/office/powerpoint/2010/main" val="36308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F3A3C13-E4E9-93D4-9BC4-BA2BF5C2E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1A73EBD-430B-E39E-08BB-86D1C1C4C5A3}"/>
              </a:ext>
            </a:extLst>
          </p:cNvPr>
          <p:cNvSpPr>
            <a:spLocks noGrp="1"/>
          </p:cNvSpPr>
          <p:nvPr>
            <p:ph type="title"/>
          </p:nvPr>
        </p:nvSpPr>
        <p:spPr/>
        <p:txBody>
          <a:bodyPr/>
          <a:lstStyle/>
          <a:p>
            <a:pPr algn="ctr"/>
            <a:r>
              <a:rPr lang="en-US" dirty="0"/>
              <a:t>Toma de </a:t>
            </a:r>
            <a:r>
              <a:rPr lang="en-US" dirty="0" err="1"/>
              <a:t>decisiones</a:t>
            </a:r>
            <a:r>
              <a:rPr lang="en-US" dirty="0"/>
              <a:t> </a:t>
            </a:r>
            <a:r>
              <a:rPr lang="en-US" dirty="0" err="1"/>
              <a:t>objetiva</a:t>
            </a:r>
            <a:endParaRPr lang="en-US" dirty="0"/>
          </a:p>
        </p:txBody>
      </p:sp>
      <p:sp>
        <p:nvSpPr>
          <p:cNvPr id="3" name="Text Placeholder 2">
            <a:extLst>
              <a:ext uri="{FF2B5EF4-FFF2-40B4-BE49-F238E27FC236}">
                <a16:creationId xmlns:a16="http://schemas.microsoft.com/office/drawing/2014/main" id="{833CAC34-0529-0188-8F1A-727990D0F40D}"/>
              </a:ext>
            </a:extLst>
          </p:cNvPr>
          <p:cNvSpPr>
            <a:spLocks noGrp="1"/>
          </p:cNvSpPr>
          <p:nvPr>
            <p:ph type="body" sz="quarter" idx="10"/>
          </p:nvPr>
        </p:nvSpPr>
        <p:spPr>
          <a:xfrm>
            <a:off x="4572000" y="1787525"/>
            <a:ext cx="3581400" cy="1568450"/>
          </a:xfrm>
        </p:spPr>
        <p:txBody>
          <a:bodyPr/>
          <a:lstStyle/>
          <a:p>
            <a:r>
              <a:rPr lang="en-US" dirty="0" err="1"/>
              <a:t>Sesgo</a:t>
            </a:r>
            <a:r>
              <a:rPr lang="en-US" dirty="0"/>
              <a:t> de </a:t>
            </a:r>
            <a:r>
              <a:rPr lang="en-US" dirty="0" err="1"/>
              <a:t>confirmación</a:t>
            </a:r>
            <a:endParaRPr lang="en-US" dirty="0"/>
          </a:p>
          <a:p>
            <a:pPr marL="114300" lvl="1" indent="0">
              <a:buNone/>
            </a:pPr>
            <a:r>
              <a:rPr lang="es-MX" dirty="0"/>
              <a:t>✳️Lo que ya crees afecta cómo percibes la información</a:t>
            </a:r>
            <a:r>
              <a:rPr lang="en-US" dirty="0"/>
              <a:t>.</a:t>
            </a:r>
          </a:p>
          <a:p>
            <a:endParaRPr lang="es-MX" dirty="0"/>
          </a:p>
          <a:p>
            <a:r>
              <a:rPr lang="es-MX" dirty="0"/>
              <a:t>Un hecho ya no es solo un hecho.</a:t>
            </a:r>
            <a:endParaRPr lang="en-US" dirty="0"/>
          </a:p>
        </p:txBody>
      </p:sp>
      <p:pic>
        <p:nvPicPr>
          <p:cNvPr id="7" name="Marcador de posición de imagen 6">
            <a:extLst>
              <a:ext uri="{FF2B5EF4-FFF2-40B4-BE49-F238E27FC236}">
                <a16:creationId xmlns:a16="http://schemas.microsoft.com/office/drawing/2014/main" id="{1670B1A5-7399-713D-AD4E-11932D7088B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167" r="26167"/>
          <a:stretch>
            <a:fillRect/>
          </a:stretch>
        </p:blipFill>
        <p:spPr>
          <a:xfrm>
            <a:off x="1357313" y="914400"/>
            <a:ext cx="2894012" cy="4046538"/>
          </a:xfrm>
        </p:spPr>
      </p:pic>
    </p:spTree>
    <p:extLst>
      <p:ext uri="{BB962C8B-B14F-4D97-AF65-F5344CB8AC3E}">
        <p14:creationId xmlns:p14="http://schemas.microsoft.com/office/powerpoint/2010/main" val="2422103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A78F5E7-F7A4-BCBE-9D79-7361E3717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339" y="457200"/>
            <a:ext cx="5836458" cy="4475869"/>
          </a:xfrm>
          <a:prstGeom prst="ellipse">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BC42CB-32AA-8A1E-7DD6-96F761668A5D}"/>
              </a:ext>
            </a:extLst>
          </p:cNvPr>
          <p:cNvSpPr>
            <a:spLocks noGrp="1"/>
          </p:cNvSpPr>
          <p:nvPr>
            <p:ph type="title"/>
          </p:nvPr>
        </p:nvSpPr>
        <p:spPr>
          <a:xfrm>
            <a:off x="317557" y="2022792"/>
            <a:ext cx="8778240" cy="548640"/>
          </a:xfrm>
        </p:spPr>
        <p:txBody>
          <a:bodyPr/>
          <a:lstStyle/>
          <a:p>
            <a:r>
              <a:rPr lang="en-US" dirty="0"/>
              <a:t>Upgrade 1 </a:t>
            </a:r>
            <a:r>
              <a:rPr lang="es-MX" dirty="0"/>
              <a:t>🌟</a:t>
            </a:r>
            <a:endParaRPr lang="en-US" dirty="0"/>
          </a:p>
        </p:txBody>
      </p:sp>
      <p:sp>
        <p:nvSpPr>
          <p:cNvPr id="4" name="Text Placeholder 3">
            <a:extLst>
              <a:ext uri="{FF2B5EF4-FFF2-40B4-BE49-F238E27FC236}">
                <a16:creationId xmlns:a16="http://schemas.microsoft.com/office/drawing/2014/main" id="{9E277686-E782-3288-3DBB-E545E65EAEAB}"/>
              </a:ext>
            </a:extLst>
          </p:cNvPr>
          <p:cNvSpPr>
            <a:spLocks noGrp="1"/>
          </p:cNvSpPr>
          <p:nvPr>
            <p:ph type="body" sz="quarter" idx="11"/>
          </p:nvPr>
        </p:nvSpPr>
        <p:spPr>
          <a:xfrm>
            <a:off x="317240" y="2571750"/>
            <a:ext cx="8778875" cy="547687"/>
          </a:xfrm>
        </p:spPr>
        <p:txBody>
          <a:bodyPr/>
          <a:lstStyle/>
          <a:p>
            <a:r>
              <a:rPr lang="en-US" dirty="0" err="1"/>
              <a:t>Uso</a:t>
            </a:r>
            <a:r>
              <a:rPr lang="en-US" dirty="0"/>
              <a:t> de </a:t>
            </a:r>
            <a:r>
              <a:rPr lang="en-US" dirty="0" err="1"/>
              <a:t>datos</a:t>
            </a:r>
            <a:r>
              <a:rPr lang="en-US" dirty="0"/>
              <a:t> y </a:t>
            </a:r>
            <a:r>
              <a:rPr lang="en-US" dirty="0" err="1"/>
              <a:t>tecnología</a:t>
            </a:r>
            <a:r>
              <a:rPr lang="es-MX" dirty="0"/>
              <a:t> </a:t>
            </a:r>
            <a:endParaRPr lang="en-US" dirty="0"/>
          </a:p>
        </p:txBody>
      </p:sp>
    </p:spTree>
    <p:extLst>
      <p:ext uri="{BB962C8B-B14F-4D97-AF65-F5344CB8AC3E}">
        <p14:creationId xmlns:p14="http://schemas.microsoft.com/office/powerpoint/2010/main" val="1747232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7275F-74F8-D8EB-EC11-425A6250E307}"/>
              </a:ext>
            </a:extLst>
          </p:cNvPr>
          <p:cNvSpPr>
            <a:spLocks noGrp="1"/>
          </p:cNvSpPr>
          <p:nvPr>
            <p:ph type="title"/>
          </p:nvPr>
        </p:nvSpPr>
        <p:spPr/>
        <p:txBody>
          <a:bodyPr/>
          <a:lstStyle/>
          <a:p>
            <a:pPr marL="0" marR="0" lvl="0" indent="0" algn="l" defTabSz="685800" rtl="0" eaLnBrk="1" fontAlgn="auto" latinLnBrk="0" hangingPunct="1">
              <a:lnSpc>
                <a:spcPct val="90000"/>
              </a:lnSpc>
              <a:spcBef>
                <a:spcPts val="750"/>
              </a:spcBef>
              <a:spcAft>
                <a:spcPts val="0"/>
              </a:spcAft>
              <a:buClr>
                <a:srgbClr val="24397F"/>
              </a:buClr>
              <a:buSzTx/>
              <a:buFont typeface="Arial" panose="020B0604020202020204" pitchFamily="34" charset="0"/>
              <a:buNone/>
              <a:tabLst/>
              <a:defRPr/>
            </a:pPr>
            <a:r>
              <a:rPr lang="en-US" dirty="0"/>
              <a:t>Upgrade 1</a:t>
            </a:r>
            <a:r>
              <a:rPr lang="es-MX" dirty="0"/>
              <a:t> 🌟</a:t>
            </a:r>
            <a:br>
              <a:rPr lang="en-US" dirty="0"/>
            </a:br>
            <a:r>
              <a:rPr kumimoji="0" lang="en-US" sz="1600" b="1" i="0" u="none" strike="noStrike" kern="1200" cap="none" spc="0" normalizeH="0" baseline="0" noProof="0" dirty="0" err="1">
                <a:ln>
                  <a:noFill/>
                </a:ln>
                <a:solidFill>
                  <a:prstClr val="black">
                    <a:lumMod val="75000"/>
                    <a:lumOff val="25000"/>
                  </a:prstClr>
                </a:solidFill>
                <a:effectLst/>
                <a:uLnTx/>
                <a:uFillTx/>
                <a:latin typeface="Verdana" panose="020B0604030504040204" pitchFamily="34" charset="0"/>
                <a:ea typeface="Verdana" panose="020B0604030504040204" pitchFamily="34" charset="0"/>
                <a:cs typeface="+mn-cs"/>
              </a:rPr>
              <a:t>Uso</a:t>
            </a:r>
            <a:r>
              <a:rPr kumimoji="0" lang="en-US" sz="1600" b="1" i="0" u="none" strike="noStrike" kern="1200" cap="none" spc="0" normalizeH="0" baseline="0" noProof="0" dirty="0">
                <a:ln>
                  <a:noFill/>
                </a:ln>
                <a:solidFill>
                  <a:prstClr val="black">
                    <a:lumMod val="75000"/>
                    <a:lumOff val="25000"/>
                  </a:prstClr>
                </a:solidFill>
                <a:effectLst/>
                <a:uLnTx/>
                <a:uFillTx/>
                <a:latin typeface="Verdana" panose="020B0604030504040204" pitchFamily="34" charset="0"/>
                <a:ea typeface="Verdana" panose="020B0604030504040204" pitchFamily="34" charset="0"/>
                <a:cs typeface="+mn-cs"/>
              </a:rPr>
              <a:t> de </a:t>
            </a:r>
            <a:r>
              <a:rPr kumimoji="0" lang="en-US" sz="1600" b="1" i="0" u="none" strike="noStrike" kern="1200" cap="none" spc="0" normalizeH="0" baseline="0" noProof="0" dirty="0" err="1">
                <a:ln>
                  <a:noFill/>
                </a:ln>
                <a:solidFill>
                  <a:prstClr val="black">
                    <a:lumMod val="75000"/>
                    <a:lumOff val="25000"/>
                  </a:prstClr>
                </a:solidFill>
                <a:effectLst/>
                <a:uLnTx/>
                <a:uFillTx/>
                <a:latin typeface="Verdana" panose="020B0604030504040204" pitchFamily="34" charset="0"/>
                <a:ea typeface="Verdana" panose="020B0604030504040204" pitchFamily="34" charset="0"/>
                <a:cs typeface="+mn-cs"/>
              </a:rPr>
              <a:t>datos</a:t>
            </a:r>
            <a:r>
              <a:rPr kumimoji="0" lang="en-US" sz="1600" b="1" i="0" u="none" strike="noStrike" kern="1200" cap="none" spc="0" normalizeH="0" baseline="0" noProof="0" dirty="0">
                <a:ln>
                  <a:noFill/>
                </a:ln>
                <a:solidFill>
                  <a:prstClr val="black">
                    <a:lumMod val="75000"/>
                    <a:lumOff val="25000"/>
                  </a:prstClr>
                </a:solidFill>
                <a:effectLst/>
                <a:uLnTx/>
                <a:uFillTx/>
                <a:latin typeface="Verdana" panose="020B0604030504040204" pitchFamily="34" charset="0"/>
                <a:ea typeface="Verdana" panose="020B0604030504040204" pitchFamily="34" charset="0"/>
                <a:cs typeface="+mn-cs"/>
              </a:rPr>
              <a:t> y </a:t>
            </a:r>
            <a:r>
              <a:rPr kumimoji="0" lang="en-US" sz="1600" b="1" i="0" u="none" strike="noStrike" kern="1200" cap="none" spc="0" normalizeH="0" baseline="0" noProof="0" dirty="0" err="1">
                <a:ln>
                  <a:noFill/>
                </a:ln>
                <a:solidFill>
                  <a:prstClr val="black">
                    <a:lumMod val="75000"/>
                    <a:lumOff val="25000"/>
                  </a:prstClr>
                </a:solidFill>
                <a:effectLst/>
                <a:uLnTx/>
                <a:uFillTx/>
                <a:latin typeface="Verdana" panose="020B0604030504040204" pitchFamily="34" charset="0"/>
                <a:ea typeface="Verdana" panose="020B0604030504040204" pitchFamily="34" charset="0"/>
                <a:cs typeface="+mn-cs"/>
              </a:rPr>
              <a:t>tecnología</a:t>
            </a:r>
            <a:endParaRPr lang="en-US" dirty="0"/>
          </a:p>
        </p:txBody>
      </p:sp>
      <p:sp>
        <p:nvSpPr>
          <p:cNvPr id="3" name="Text Placeholder 2">
            <a:extLst>
              <a:ext uri="{FF2B5EF4-FFF2-40B4-BE49-F238E27FC236}">
                <a16:creationId xmlns:a16="http://schemas.microsoft.com/office/drawing/2014/main" id="{B563A4FA-8C10-FB11-174A-ECBA2CC7ED79}"/>
              </a:ext>
            </a:extLst>
          </p:cNvPr>
          <p:cNvSpPr>
            <a:spLocks noGrp="1"/>
          </p:cNvSpPr>
          <p:nvPr>
            <p:ph type="body" sz="quarter" idx="10"/>
          </p:nvPr>
        </p:nvSpPr>
        <p:spPr/>
        <p:txBody>
          <a:bodyPr/>
          <a:lstStyle/>
          <a:p>
            <a:r>
              <a:rPr lang="en-US" dirty="0"/>
              <a:t>Datos</a:t>
            </a:r>
          </a:p>
          <a:p>
            <a:pPr lvl="1"/>
            <a:r>
              <a:rPr lang="en-US" dirty="0" err="1"/>
              <a:t>Mejor</a:t>
            </a:r>
            <a:r>
              <a:rPr lang="en-US" dirty="0"/>
              <a:t> </a:t>
            </a:r>
            <a:r>
              <a:rPr lang="en-US" dirty="0" err="1"/>
              <a:t>memoria</a:t>
            </a:r>
            <a:endParaRPr lang="en-US" dirty="0"/>
          </a:p>
          <a:p>
            <a:pPr lvl="1"/>
            <a:r>
              <a:rPr lang="en-US" dirty="0" err="1"/>
              <a:t>Acceso</a:t>
            </a:r>
            <a:r>
              <a:rPr lang="en-US" dirty="0"/>
              <a:t> </a:t>
            </a:r>
            <a:r>
              <a:rPr lang="en-US" dirty="0" err="1"/>
              <a:t>más</a:t>
            </a:r>
            <a:r>
              <a:rPr lang="en-US" dirty="0"/>
              <a:t> </a:t>
            </a:r>
            <a:r>
              <a:rPr lang="en-US" dirty="0" err="1"/>
              <a:t>fácil</a:t>
            </a:r>
            <a:endParaRPr lang="en-US" dirty="0"/>
          </a:p>
          <a:p>
            <a:pPr lvl="1"/>
            <a:r>
              <a:rPr lang="es-CO" dirty="0"/>
              <a:t>Capacidad de reformularlos</a:t>
            </a:r>
          </a:p>
          <a:p>
            <a:r>
              <a:rPr lang="es-CO" dirty="0"/>
              <a:t>Datos = ¡Mejor memoria!</a:t>
            </a:r>
          </a:p>
          <a:p>
            <a:r>
              <a:rPr lang="es-CO" dirty="0"/>
              <a:t>Los datos no siempre pueden ser ciertos o útiles</a:t>
            </a:r>
          </a:p>
          <a:p>
            <a:r>
              <a:rPr lang="es-CO" dirty="0"/>
              <a:t>La IA es basada en datos</a:t>
            </a:r>
          </a:p>
          <a:p>
            <a:r>
              <a:rPr lang="es-CO" dirty="0"/>
              <a:t>Los datos están hechos por personas</a:t>
            </a:r>
          </a:p>
          <a:p>
            <a:r>
              <a:rPr lang="es-CO" dirty="0"/>
              <a:t>El valor de los datos es la memoria, no su objetividad</a:t>
            </a:r>
            <a:endParaRPr lang="en-US" dirty="0"/>
          </a:p>
        </p:txBody>
      </p:sp>
      <p:pic>
        <p:nvPicPr>
          <p:cNvPr id="8" name="Marcador de posición de imagen 7">
            <a:extLst>
              <a:ext uri="{FF2B5EF4-FFF2-40B4-BE49-F238E27FC236}">
                <a16:creationId xmlns:a16="http://schemas.microsoft.com/office/drawing/2014/main" id="{369D96F9-3EFD-4F55-955A-AA60B2BF8F9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3183" r="33183"/>
          <a:stretch>
            <a:fillRect/>
          </a:stretch>
        </p:blipFill>
        <p:spPr/>
      </p:pic>
    </p:spTree>
    <p:extLst>
      <p:ext uri="{BB962C8B-B14F-4D97-AF65-F5344CB8AC3E}">
        <p14:creationId xmlns:p14="http://schemas.microsoft.com/office/powerpoint/2010/main" val="3206971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1EF4-9B08-17A8-4F54-A928EF96BE54}"/>
              </a:ext>
            </a:extLst>
          </p:cNvPr>
          <p:cNvSpPr>
            <a:spLocks noGrp="1"/>
          </p:cNvSpPr>
          <p:nvPr>
            <p:ph type="title"/>
          </p:nvPr>
        </p:nvSpPr>
        <p:spPr/>
        <p:txBody>
          <a:bodyPr/>
          <a:lstStyle/>
          <a:p>
            <a:r>
              <a:rPr lang="en-US" dirty="0"/>
              <a:t>Upgrade 2</a:t>
            </a:r>
            <a:r>
              <a:rPr lang="es-MX" dirty="0"/>
              <a:t>🌟</a:t>
            </a:r>
            <a:r>
              <a:rPr lang="en-US" dirty="0"/>
              <a:t> </a:t>
            </a:r>
          </a:p>
        </p:txBody>
      </p:sp>
      <p:sp>
        <p:nvSpPr>
          <p:cNvPr id="3" name="Text Placeholder 2">
            <a:extLst>
              <a:ext uri="{FF2B5EF4-FFF2-40B4-BE49-F238E27FC236}">
                <a16:creationId xmlns:a16="http://schemas.microsoft.com/office/drawing/2014/main" id="{E71CFA30-1E63-5BED-CFED-4A3681F704BE}"/>
              </a:ext>
            </a:extLst>
          </p:cNvPr>
          <p:cNvSpPr>
            <a:spLocks noGrp="1"/>
          </p:cNvSpPr>
          <p:nvPr>
            <p:ph type="body" sz="quarter" idx="10"/>
          </p:nvPr>
        </p:nvSpPr>
        <p:spPr/>
        <p:txBody>
          <a:bodyPr/>
          <a:lstStyle/>
          <a:p>
            <a:r>
              <a:rPr lang="en-US" dirty="0" err="1"/>
              <a:t>Analítica</a:t>
            </a:r>
            <a:endParaRPr lang="en-US" dirty="0"/>
          </a:p>
          <a:p>
            <a:pPr lvl="1"/>
            <a:r>
              <a:rPr lang="en-US" dirty="0" err="1"/>
              <a:t>Examinar</a:t>
            </a:r>
            <a:r>
              <a:rPr lang="en-US" dirty="0"/>
              <a:t> la </a:t>
            </a:r>
            <a:r>
              <a:rPr lang="en-US" dirty="0" err="1"/>
              <a:t>información</a:t>
            </a:r>
            <a:endParaRPr lang="en-US" dirty="0"/>
          </a:p>
          <a:p>
            <a:r>
              <a:rPr lang="es-MX" dirty="0"/>
              <a:t>La analítica es cómo te inspiras para hacer mejores preguntas</a:t>
            </a:r>
          </a:p>
          <a:p>
            <a:r>
              <a:rPr lang="es-MX" dirty="0"/>
              <a:t>El trabajo de un analista es maximizar la inspiración por minuto</a:t>
            </a:r>
          </a:p>
          <a:p>
            <a:r>
              <a:rPr lang="es-MX" dirty="0"/>
              <a:t>La analítica no es la toma de decisiones</a:t>
            </a:r>
            <a:endParaRPr lang="en-US" dirty="0"/>
          </a:p>
        </p:txBody>
      </p:sp>
      <p:sp>
        <p:nvSpPr>
          <p:cNvPr id="4" name="Text Placeholder 3">
            <a:extLst>
              <a:ext uri="{FF2B5EF4-FFF2-40B4-BE49-F238E27FC236}">
                <a16:creationId xmlns:a16="http://schemas.microsoft.com/office/drawing/2014/main" id="{2065A292-9CCF-9676-20C7-3A671AAFE737}"/>
              </a:ext>
            </a:extLst>
          </p:cNvPr>
          <p:cNvSpPr>
            <a:spLocks noGrp="1"/>
          </p:cNvSpPr>
          <p:nvPr>
            <p:ph type="body" sz="quarter" idx="11"/>
          </p:nvPr>
        </p:nvSpPr>
        <p:spPr/>
        <p:txBody>
          <a:bodyPr/>
          <a:lstStyle/>
          <a:p>
            <a:r>
              <a:rPr lang="en-US" dirty="0" err="1"/>
              <a:t>Mejores</a:t>
            </a:r>
            <a:r>
              <a:rPr lang="en-US" dirty="0"/>
              <a:t> </a:t>
            </a:r>
            <a:r>
              <a:rPr lang="en-US" dirty="0" err="1"/>
              <a:t>preguntas</a:t>
            </a:r>
            <a:endParaRPr lang="en-US" dirty="0"/>
          </a:p>
        </p:txBody>
      </p:sp>
      <p:pic>
        <p:nvPicPr>
          <p:cNvPr id="2050" name="Picture 2">
            <a:extLst>
              <a:ext uri="{FF2B5EF4-FFF2-40B4-BE49-F238E27FC236}">
                <a16:creationId xmlns:a16="http://schemas.microsoft.com/office/drawing/2014/main" id="{CAF20186-19FA-A098-0DF7-F76F53B10B11}"/>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20093" r="2009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Rectángulo: esquinas redondeadas 5">
            <a:extLst>
              <a:ext uri="{FF2B5EF4-FFF2-40B4-BE49-F238E27FC236}">
                <a16:creationId xmlns:a16="http://schemas.microsoft.com/office/drawing/2014/main" id="{5499489F-B6B5-4064-0509-8085BEEF6D6C}"/>
              </a:ext>
            </a:extLst>
          </p:cNvPr>
          <p:cNvSpPr/>
          <p:nvPr/>
        </p:nvSpPr>
        <p:spPr>
          <a:xfrm>
            <a:off x="326571" y="4357396"/>
            <a:ext cx="2453951" cy="335902"/>
          </a:xfrm>
          <a:prstGeom prst="roundRect">
            <a:avLst/>
          </a:prstGeom>
          <a:solidFill>
            <a:srgbClr val="F8F8F8">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lumMod val="85000"/>
                    <a:lumOff val="15000"/>
                  </a:schemeClr>
                </a:solidFill>
              </a:rPr>
              <a:t>Analista de datos</a:t>
            </a:r>
            <a:endParaRPr lang="es-CO" b="1" dirty="0">
              <a:solidFill>
                <a:schemeClr val="tx1">
                  <a:lumMod val="85000"/>
                  <a:lumOff val="15000"/>
                </a:schemeClr>
              </a:solidFill>
            </a:endParaRPr>
          </a:p>
        </p:txBody>
      </p:sp>
    </p:spTree>
    <p:extLst>
      <p:ext uri="{BB962C8B-B14F-4D97-AF65-F5344CB8AC3E}">
        <p14:creationId xmlns:p14="http://schemas.microsoft.com/office/powerpoint/2010/main" val="2979036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CC3A8A5-4A03-38BC-C7B9-BA252F6CF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164A035-C149-3C5C-E094-08ED4B3F7280}"/>
              </a:ext>
            </a:extLst>
          </p:cNvPr>
          <p:cNvSpPr>
            <a:spLocks noGrp="1"/>
          </p:cNvSpPr>
          <p:nvPr>
            <p:ph type="title"/>
          </p:nvPr>
        </p:nvSpPr>
        <p:spPr>
          <a:xfrm>
            <a:off x="182880" y="1614196"/>
            <a:ext cx="8778240" cy="1287624"/>
          </a:xfrm>
        </p:spPr>
        <p:txBody>
          <a:bodyPr/>
          <a:lstStyle/>
          <a:p>
            <a:pPr algn="ctr"/>
            <a:r>
              <a:rPr lang="es-MX" dirty="0"/>
              <a:t>📊Gestionar la analítica consiste en invertir tiempo en la </a:t>
            </a:r>
            <a:r>
              <a:rPr lang="es-MX" dirty="0">
                <a:solidFill>
                  <a:schemeClr val="tx1">
                    <a:lumMod val="85000"/>
                    <a:lumOff val="15000"/>
                  </a:schemeClr>
                </a:solidFill>
              </a:rPr>
              <a:t>exploración</a:t>
            </a:r>
            <a:r>
              <a:rPr lang="es-MX" dirty="0"/>
              <a:t> 📊</a:t>
            </a:r>
            <a:endParaRPr lang="en-US" dirty="0">
              <a:solidFill>
                <a:schemeClr val="tx1">
                  <a:lumMod val="85000"/>
                  <a:lumOff val="15000"/>
                </a:schemeClr>
              </a:solidFill>
            </a:endParaRPr>
          </a:p>
        </p:txBody>
      </p:sp>
      <p:pic>
        <p:nvPicPr>
          <p:cNvPr id="6" name="Imagen 5">
            <a:extLst>
              <a:ext uri="{FF2B5EF4-FFF2-40B4-BE49-F238E27FC236}">
                <a16:creationId xmlns:a16="http://schemas.microsoft.com/office/drawing/2014/main" id="{32434154-1112-09CC-1AE8-6EA53298E887}"/>
              </a:ext>
            </a:extLst>
          </p:cNvPr>
          <p:cNvPicPr>
            <a:picLocks noChangeAspect="1"/>
          </p:cNvPicPr>
          <p:nvPr/>
        </p:nvPicPr>
        <p:blipFill>
          <a:blip r:embed="rId3">
            <a:alphaModFix amt="5000"/>
          </a:blip>
          <a:stretch>
            <a:fillRect/>
          </a:stretch>
        </p:blipFill>
        <p:spPr>
          <a:xfrm>
            <a:off x="2384166" y="587829"/>
            <a:ext cx="4375668" cy="4375668"/>
          </a:xfrm>
          <a:prstGeom prst="rect">
            <a:avLst/>
          </a:prstGeom>
        </p:spPr>
      </p:pic>
    </p:spTree>
    <p:extLst>
      <p:ext uri="{BB962C8B-B14F-4D97-AF65-F5344CB8AC3E}">
        <p14:creationId xmlns:p14="http://schemas.microsoft.com/office/powerpoint/2010/main" val="2434231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DB20-B84B-ABC7-A4CD-0383F1B23371}"/>
              </a:ext>
            </a:extLst>
          </p:cNvPr>
          <p:cNvSpPr>
            <a:spLocks noGrp="1"/>
          </p:cNvSpPr>
          <p:nvPr>
            <p:ph type="title"/>
          </p:nvPr>
        </p:nvSpPr>
        <p:spPr>
          <a:xfrm>
            <a:off x="182880" y="276186"/>
            <a:ext cx="8778240" cy="548640"/>
          </a:xfrm>
        </p:spPr>
        <p:txBody>
          <a:bodyPr/>
          <a:lstStyle/>
          <a:p>
            <a:r>
              <a:rPr lang="en-US" dirty="0"/>
              <a:t>Upgrade 3</a:t>
            </a:r>
            <a:r>
              <a:rPr lang="es-MX" dirty="0"/>
              <a:t> 🌟</a:t>
            </a:r>
            <a:endParaRPr lang="en-US" dirty="0"/>
          </a:p>
        </p:txBody>
      </p:sp>
      <p:sp>
        <p:nvSpPr>
          <p:cNvPr id="3" name="Text Placeholder 2">
            <a:extLst>
              <a:ext uri="{FF2B5EF4-FFF2-40B4-BE49-F238E27FC236}">
                <a16:creationId xmlns:a16="http://schemas.microsoft.com/office/drawing/2014/main" id="{80BEB598-E6FE-F167-5B3F-2A316BB644AD}"/>
              </a:ext>
            </a:extLst>
          </p:cNvPr>
          <p:cNvSpPr>
            <a:spLocks noGrp="1"/>
          </p:cNvSpPr>
          <p:nvPr>
            <p:ph type="body" sz="quarter" idx="11"/>
          </p:nvPr>
        </p:nvSpPr>
        <p:spPr>
          <a:xfrm>
            <a:off x="181610" y="963470"/>
            <a:ext cx="8778875" cy="1457027"/>
          </a:xfrm>
        </p:spPr>
        <p:txBody>
          <a:bodyPr>
            <a:normAutofit/>
          </a:bodyPr>
          <a:lstStyle/>
          <a:p>
            <a:r>
              <a:rPr lang="es-CO" dirty="0"/>
              <a:t>Decisiones basadas en datos.</a:t>
            </a:r>
          </a:p>
          <a:p>
            <a:pPr marL="285750" indent="-285750">
              <a:buFont typeface="Arial" panose="020B0604020202020204" pitchFamily="34" charset="0"/>
              <a:buChar char="•"/>
            </a:pPr>
            <a:r>
              <a:rPr lang="es-MX" b="0" dirty="0"/>
              <a:t>Para que una decisión esté basada en datos, los datos deben impulsarla</a:t>
            </a:r>
          </a:p>
          <a:p>
            <a:pPr marL="285750" indent="-285750">
              <a:buFont typeface="Arial" panose="020B0604020202020204" pitchFamily="34" charset="0"/>
              <a:buChar char="•"/>
            </a:pPr>
            <a:r>
              <a:rPr lang="es-CO" b="0" dirty="0"/>
              <a:t>Inspirado por datos</a:t>
            </a:r>
          </a:p>
          <a:p>
            <a:pPr marL="285750" indent="-285750">
              <a:buFont typeface="Arial" panose="020B0604020202020204" pitchFamily="34" charset="0"/>
              <a:buChar char="•"/>
            </a:pPr>
            <a:r>
              <a:rPr lang="es-CO" b="0" dirty="0"/>
              <a:t>Sesgo de confirmación</a:t>
            </a:r>
            <a:endParaRPr lang="en-US" b="0" dirty="0"/>
          </a:p>
        </p:txBody>
      </p:sp>
      <p:pic>
        <p:nvPicPr>
          <p:cNvPr id="3074" name="Picture 2">
            <a:extLst>
              <a:ext uri="{FF2B5EF4-FFF2-40B4-BE49-F238E27FC236}">
                <a16:creationId xmlns:a16="http://schemas.microsoft.com/office/drawing/2014/main" id="{693DD252-218D-3BEC-0519-AF13DAFF3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407" y="3120390"/>
            <a:ext cx="3047915" cy="145702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FD9F299-A2EA-50E9-5519-C76FA8B22BCC}"/>
              </a:ext>
            </a:extLst>
          </p:cNvPr>
          <p:cNvSpPr txBox="1">
            <a:spLocks/>
          </p:cNvSpPr>
          <p:nvPr/>
        </p:nvSpPr>
        <p:spPr>
          <a:xfrm>
            <a:off x="182245" y="2571750"/>
            <a:ext cx="8778240" cy="54864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MX" sz="2400" b="0" dirty="0"/>
              <a:t>¿Es 4.2 sobre cinco un buen número?</a:t>
            </a:r>
            <a:endParaRPr lang="en-US" sz="2400" b="0" dirty="0"/>
          </a:p>
        </p:txBody>
      </p:sp>
    </p:spTree>
    <p:extLst>
      <p:ext uri="{BB962C8B-B14F-4D97-AF65-F5344CB8AC3E}">
        <p14:creationId xmlns:p14="http://schemas.microsoft.com/office/powerpoint/2010/main" val="1143124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225D-3C12-0D89-F3E4-AA7005A7C7B8}"/>
              </a:ext>
            </a:extLst>
          </p:cNvPr>
          <p:cNvSpPr>
            <a:spLocks noGrp="1"/>
          </p:cNvSpPr>
          <p:nvPr>
            <p:ph type="title"/>
          </p:nvPr>
        </p:nvSpPr>
        <p:spPr>
          <a:xfrm>
            <a:off x="556105" y="967203"/>
            <a:ext cx="4255770" cy="548640"/>
          </a:xfrm>
        </p:spPr>
        <p:txBody>
          <a:bodyPr/>
          <a:lstStyle/>
          <a:p>
            <a:r>
              <a:rPr lang="en-US" dirty="0" err="1"/>
              <a:t>Problema</a:t>
            </a:r>
            <a:r>
              <a:rPr lang="es-MX" dirty="0"/>
              <a:t>⛓️‍💥</a:t>
            </a:r>
            <a:endParaRPr lang="en-US" dirty="0"/>
          </a:p>
        </p:txBody>
      </p:sp>
      <p:sp>
        <p:nvSpPr>
          <p:cNvPr id="4" name="Text Placeholder 3">
            <a:extLst>
              <a:ext uri="{FF2B5EF4-FFF2-40B4-BE49-F238E27FC236}">
                <a16:creationId xmlns:a16="http://schemas.microsoft.com/office/drawing/2014/main" id="{3B974FF8-CE91-314D-2B4B-A8897D2E1E8B}"/>
              </a:ext>
            </a:extLst>
          </p:cNvPr>
          <p:cNvSpPr>
            <a:spLocks noGrp="1"/>
          </p:cNvSpPr>
          <p:nvPr>
            <p:ph type="body" sz="quarter" idx="12"/>
          </p:nvPr>
        </p:nvSpPr>
        <p:spPr>
          <a:xfrm>
            <a:off x="555788" y="1698405"/>
            <a:ext cx="4256087" cy="690783"/>
          </a:xfrm>
        </p:spPr>
        <p:txBody>
          <a:bodyPr/>
          <a:lstStyle/>
          <a:p>
            <a:r>
              <a:rPr lang="es-MX" dirty="0"/>
              <a:t>Mover los criterios después de analizar los datos</a:t>
            </a:r>
            <a:endParaRPr lang="en-US" dirty="0"/>
          </a:p>
        </p:txBody>
      </p:sp>
      <p:sp>
        <p:nvSpPr>
          <p:cNvPr id="5" name="Title 1">
            <a:extLst>
              <a:ext uri="{FF2B5EF4-FFF2-40B4-BE49-F238E27FC236}">
                <a16:creationId xmlns:a16="http://schemas.microsoft.com/office/drawing/2014/main" id="{E9B5C8DD-AB97-7ED0-8118-454376E16B54}"/>
              </a:ext>
            </a:extLst>
          </p:cNvPr>
          <p:cNvSpPr txBox="1">
            <a:spLocks/>
          </p:cNvSpPr>
          <p:nvPr/>
        </p:nvSpPr>
        <p:spPr>
          <a:xfrm>
            <a:off x="556105" y="2571750"/>
            <a:ext cx="4255770" cy="54864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r>
              <a:rPr lang="en-US" dirty="0" err="1"/>
              <a:t>Solución</a:t>
            </a:r>
            <a:r>
              <a:rPr lang="es-MX" dirty="0"/>
              <a:t>👌</a:t>
            </a:r>
            <a:endParaRPr lang="en-US" dirty="0"/>
          </a:p>
        </p:txBody>
      </p:sp>
      <p:sp>
        <p:nvSpPr>
          <p:cNvPr id="6" name="Text Placeholder 3">
            <a:extLst>
              <a:ext uri="{FF2B5EF4-FFF2-40B4-BE49-F238E27FC236}">
                <a16:creationId xmlns:a16="http://schemas.microsoft.com/office/drawing/2014/main" id="{9BA36548-BE54-1373-8F7D-219BEFE49045}"/>
              </a:ext>
            </a:extLst>
          </p:cNvPr>
          <p:cNvSpPr txBox="1">
            <a:spLocks/>
          </p:cNvSpPr>
          <p:nvPr/>
        </p:nvSpPr>
        <p:spPr>
          <a:xfrm>
            <a:off x="555788" y="3302952"/>
            <a:ext cx="4256087" cy="690783"/>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MX" dirty="0"/>
              <a:t>Definir los criterios por adelantado y resistir la tentación de cambiarlos</a:t>
            </a:r>
            <a:endParaRPr lang="en-US" dirty="0"/>
          </a:p>
        </p:txBody>
      </p:sp>
      <p:pic>
        <p:nvPicPr>
          <p:cNvPr id="4098" name="Picture 2" descr="Imágenes de Problema - Descarga gratuita en Freepik">
            <a:extLst>
              <a:ext uri="{FF2B5EF4-FFF2-40B4-BE49-F238E27FC236}">
                <a16:creationId xmlns:a16="http://schemas.microsoft.com/office/drawing/2014/main" id="{C7BD7529-5CE2-546E-9674-6860BB151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43706"/>
            <a:ext cx="4256087" cy="425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55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CC-4F22-55D3-F594-D7399F0A2416}"/>
              </a:ext>
            </a:extLst>
          </p:cNvPr>
          <p:cNvSpPr>
            <a:spLocks noGrp="1"/>
          </p:cNvSpPr>
          <p:nvPr>
            <p:ph type="title"/>
          </p:nvPr>
        </p:nvSpPr>
        <p:spPr/>
        <p:txBody>
          <a:bodyPr/>
          <a:lstStyle/>
          <a:p>
            <a:r>
              <a:rPr lang="en-US" dirty="0"/>
              <a:t>Upgrade 4</a:t>
            </a:r>
            <a:r>
              <a:rPr lang="es-MX" dirty="0"/>
              <a:t> 🌟</a:t>
            </a:r>
            <a:endParaRPr lang="en-US" dirty="0"/>
          </a:p>
        </p:txBody>
      </p:sp>
      <p:sp>
        <p:nvSpPr>
          <p:cNvPr id="3" name="Text Placeholder 2">
            <a:extLst>
              <a:ext uri="{FF2B5EF4-FFF2-40B4-BE49-F238E27FC236}">
                <a16:creationId xmlns:a16="http://schemas.microsoft.com/office/drawing/2014/main" id="{0C4F0F44-458D-8DD0-9D45-3250092CC9C4}"/>
              </a:ext>
            </a:extLst>
          </p:cNvPr>
          <p:cNvSpPr>
            <a:spLocks noGrp="1"/>
          </p:cNvSpPr>
          <p:nvPr>
            <p:ph type="body" sz="quarter" idx="11"/>
          </p:nvPr>
        </p:nvSpPr>
        <p:spPr/>
        <p:txBody>
          <a:bodyPr/>
          <a:lstStyle/>
          <a:p>
            <a:r>
              <a:rPr lang="en-US" dirty="0" err="1"/>
              <a:t>Mejores</a:t>
            </a:r>
            <a:r>
              <a:rPr lang="en-US" dirty="0"/>
              <a:t> </a:t>
            </a:r>
            <a:r>
              <a:rPr lang="en-US" dirty="0" err="1"/>
              <a:t>respuestas</a:t>
            </a:r>
            <a:endParaRPr lang="en-US" dirty="0"/>
          </a:p>
        </p:txBody>
      </p:sp>
      <p:sp>
        <p:nvSpPr>
          <p:cNvPr id="5" name="Text Placeholder 4">
            <a:extLst>
              <a:ext uri="{FF2B5EF4-FFF2-40B4-BE49-F238E27FC236}">
                <a16:creationId xmlns:a16="http://schemas.microsoft.com/office/drawing/2014/main" id="{C50235D2-28EF-39ED-E509-EDDEDD80CFB7}"/>
              </a:ext>
            </a:extLst>
          </p:cNvPr>
          <p:cNvSpPr>
            <a:spLocks noGrp="1"/>
          </p:cNvSpPr>
          <p:nvPr>
            <p:ph type="body" sz="quarter" idx="13"/>
          </p:nvPr>
        </p:nvSpPr>
        <p:spPr>
          <a:xfrm>
            <a:off x="182562" y="1248659"/>
            <a:ext cx="4284662" cy="3532188"/>
          </a:xfrm>
        </p:spPr>
        <p:txBody>
          <a:bodyPr/>
          <a:lstStyle/>
          <a:p>
            <a:r>
              <a:rPr lang="es-MX" dirty="0"/>
              <a:t>🏃‍➡️Cómo impulsar una decisión basada en datos</a:t>
            </a:r>
          </a:p>
          <a:p>
            <a:pPr lvl="1"/>
            <a:r>
              <a:rPr lang="es-MX" dirty="0"/>
              <a:t>¿Qué harías sin nueva información?</a:t>
            </a:r>
          </a:p>
          <a:p>
            <a:pPr lvl="1"/>
            <a:r>
              <a:rPr lang="es-MX" dirty="0"/>
              <a:t>¿Qué harías con toda la información que quisieras?</a:t>
            </a:r>
          </a:p>
          <a:p>
            <a:endParaRPr lang="es-MX" dirty="0"/>
          </a:p>
          <a:p>
            <a:r>
              <a:rPr lang="es-MX" dirty="0"/>
              <a:t>🗞️La información completa siempre es mejor que la información parcial</a:t>
            </a:r>
          </a:p>
          <a:p>
            <a:endParaRPr lang="es-MX" dirty="0"/>
          </a:p>
          <a:p>
            <a:r>
              <a:rPr lang="es-MX" dirty="0"/>
              <a:t>🫴Los estadísticos te ayudan a equilibrar la probabilidad de tomar una decisión equivocada con el presupuesto que estás dispuesto a pagar por los datos</a:t>
            </a:r>
            <a:endParaRPr lang="en-US" dirty="0"/>
          </a:p>
        </p:txBody>
      </p:sp>
      <p:pic>
        <p:nvPicPr>
          <p:cNvPr id="5122" name="Picture 2" descr="se da respuesta a las preguntas», no «se dan respuesta» | FundéuRAE">
            <a:extLst>
              <a:ext uri="{FF2B5EF4-FFF2-40B4-BE49-F238E27FC236}">
                <a16:creationId xmlns:a16="http://schemas.microsoft.com/office/drawing/2014/main" id="{476FD2BA-9A4B-0959-B14C-A0FB94C906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83" r="19583"/>
          <a:stretch/>
        </p:blipFill>
        <p:spPr bwMode="auto">
          <a:xfrm>
            <a:off x="4826748" y="1142603"/>
            <a:ext cx="3775166" cy="377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3C412-739B-99E6-6810-AFB2BF27FC33}"/>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2DFB56AE-3D4E-9CF4-E4F0-17C9D5041A67}"/>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7EA409CA-74ED-F3AF-A982-9F3DBDAD42C8}"/>
              </a:ext>
            </a:extLst>
          </p:cNvPr>
          <p:cNvSpPr>
            <a:spLocks noGrp="1"/>
          </p:cNvSpPr>
          <p:nvPr>
            <p:ph type="title"/>
          </p:nvPr>
        </p:nvSpPr>
        <p:spPr/>
        <p:txBody>
          <a:bodyPr/>
          <a:lstStyle/>
          <a:p>
            <a:r>
              <a:rPr lang="en-US" dirty="0">
                <a:latin typeface="Verdana"/>
                <a:ea typeface="Verdana"/>
              </a:rPr>
              <a:t>Decision Intelligence</a:t>
            </a:r>
            <a:r>
              <a:rPr lang="es-MX" dirty="0">
                <a:latin typeface="Verdana"/>
                <a:ea typeface="Verdana"/>
              </a:rPr>
              <a:t> 📈</a:t>
            </a:r>
            <a:endParaRPr lang="en-US" dirty="0"/>
          </a:p>
        </p:txBody>
      </p:sp>
      <p:sp>
        <p:nvSpPr>
          <p:cNvPr id="3" name="Text Placeholder 2">
            <a:extLst>
              <a:ext uri="{FF2B5EF4-FFF2-40B4-BE49-F238E27FC236}">
                <a16:creationId xmlns:a16="http://schemas.microsoft.com/office/drawing/2014/main" id="{16DCE769-B106-31E5-BB49-E5AAA156ED21}"/>
              </a:ext>
            </a:extLst>
          </p:cNvPr>
          <p:cNvSpPr>
            <a:spLocks noGrp="1"/>
          </p:cNvSpPr>
          <p:nvPr>
            <p:ph type="body" sz="quarter" idx="10"/>
          </p:nvPr>
        </p:nvSpPr>
        <p:spPr/>
        <p:txBody>
          <a:bodyPr>
            <a:normAutofit fontScale="92500" lnSpcReduction="10000"/>
          </a:bodyPr>
          <a:lstStyle/>
          <a:p>
            <a:r>
              <a:rPr lang="es-MX" dirty="0">
                <a:latin typeface="Verdana"/>
                <a:ea typeface="Verdana"/>
              </a:rPr>
              <a:t>Convertir la información en mejores acciones a cualquier escala y en cualquier contexto.</a:t>
            </a:r>
          </a:p>
        </p:txBody>
      </p:sp>
      <p:cxnSp>
        <p:nvCxnSpPr>
          <p:cNvPr id="7" name="Conector recto 6">
            <a:extLst>
              <a:ext uri="{FF2B5EF4-FFF2-40B4-BE49-F238E27FC236}">
                <a16:creationId xmlns:a16="http://schemas.microsoft.com/office/drawing/2014/main" id="{D19F4A44-90CE-387C-E105-91A2629AC83D}"/>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A2A42B04-A320-E465-C02C-F5D169FF3DBD}"/>
              </a:ext>
            </a:extLst>
          </p:cNvPr>
          <p:cNvSpPr>
            <a:spLocks noGrp="1"/>
          </p:cNvSpPr>
          <p:nvPr>
            <p:ph type="body" sz="quarter" idx="11"/>
          </p:nvPr>
        </p:nvSpPr>
        <p:spPr/>
        <p:txBody>
          <a:bodyPr/>
          <a:lstStyle/>
          <a:p>
            <a:endParaRPr lang="es-CO"/>
          </a:p>
        </p:txBody>
      </p:sp>
      <p:pic>
        <p:nvPicPr>
          <p:cNvPr id="6" name="Imagen 5">
            <a:extLst>
              <a:ext uri="{FF2B5EF4-FFF2-40B4-BE49-F238E27FC236}">
                <a16:creationId xmlns:a16="http://schemas.microsoft.com/office/drawing/2014/main" id="{83BFB7C7-0907-C1DB-C91D-CA7213723668}"/>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438055" y="264322"/>
            <a:ext cx="4876800" cy="4876800"/>
          </a:xfrm>
          <a:prstGeom prst="rect">
            <a:avLst/>
          </a:prstGeom>
        </p:spPr>
      </p:pic>
    </p:spTree>
    <p:extLst>
      <p:ext uri="{BB962C8B-B14F-4D97-AF65-F5344CB8AC3E}">
        <p14:creationId xmlns:p14="http://schemas.microsoft.com/office/powerpoint/2010/main" val="3612155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1CA54-6C5B-C595-E80C-5239C96DC853}"/>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F482B43B-7952-96A4-611F-CA6020CB1775}"/>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9AC04AA7-E258-B8AB-9547-5C4509900741}"/>
              </a:ext>
            </a:extLst>
          </p:cNvPr>
          <p:cNvSpPr>
            <a:spLocks noGrp="1"/>
          </p:cNvSpPr>
          <p:nvPr>
            <p:ph type="title"/>
          </p:nvPr>
        </p:nvSpPr>
        <p:spPr/>
        <p:txBody>
          <a:bodyPr/>
          <a:lstStyle/>
          <a:p>
            <a:r>
              <a:rPr lang="es-CO" dirty="0"/>
              <a:t>Cómo plantear una decisión </a:t>
            </a:r>
            <a:r>
              <a:rPr lang="es-MX" dirty="0"/>
              <a:t>🤲</a:t>
            </a:r>
            <a:endParaRPr lang="en-US" dirty="0"/>
          </a:p>
        </p:txBody>
      </p:sp>
      <p:sp>
        <p:nvSpPr>
          <p:cNvPr id="3" name="Text Placeholder 2">
            <a:extLst>
              <a:ext uri="{FF2B5EF4-FFF2-40B4-BE49-F238E27FC236}">
                <a16:creationId xmlns:a16="http://schemas.microsoft.com/office/drawing/2014/main" id="{40F1243A-4152-A220-E95E-33D56E2A395B}"/>
              </a:ext>
            </a:extLst>
          </p:cNvPr>
          <p:cNvSpPr>
            <a:spLocks noGrp="1"/>
          </p:cNvSpPr>
          <p:nvPr>
            <p:ph type="body" sz="quarter" idx="10"/>
          </p:nvPr>
        </p:nvSpPr>
        <p:spPr/>
        <p:txBody>
          <a:bodyPr>
            <a:normAutofit fontScale="70000" lnSpcReduction="20000"/>
          </a:bodyPr>
          <a:lstStyle/>
          <a:p>
            <a:pPr>
              <a:buClr>
                <a:srgbClr val="FFC000"/>
              </a:buClr>
            </a:pPr>
            <a:r>
              <a:rPr lang="es-MX" dirty="0"/>
              <a:t>🙅‍♀️</a:t>
            </a:r>
            <a:r>
              <a:rPr lang="es-CO" dirty="0"/>
              <a:t>Sin información</a:t>
            </a:r>
          </a:p>
          <a:p>
            <a:pPr>
              <a:buClr>
                <a:srgbClr val="FFC000"/>
              </a:buClr>
            </a:pPr>
            <a:r>
              <a:rPr lang="es-MX" dirty="0"/>
              <a:t>🗄️</a:t>
            </a:r>
            <a:r>
              <a:rPr lang="es-CO" dirty="0"/>
              <a:t>Información completa</a:t>
            </a:r>
          </a:p>
          <a:p>
            <a:pPr>
              <a:buClr>
                <a:srgbClr val="FFC000"/>
              </a:buClr>
            </a:pPr>
            <a:r>
              <a:rPr lang="es-MX" dirty="0"/>
              <a:t>👨‍💻</a:t>
            </a:r>
            <a:r>
              <a:rPr lang="es-CO" dirty="0"/>
              <a:t>Información parcial</a:t>
            </a:r>
            <a:endParaRPr lang="en-US" dirty="0" err="1"/>
          </a:p>
        </p:txBody>
      </p:sp>
      <p:cxnSp>
        <p:nvCxnSpPr>
          <p:cNvPr id="7" name="Conector recto 6">
            <a:extLst>
              <a:ext uri="{FF2B5EF4-FFF2-40B4-BE49-F238E27FC236}">
                <a16:creationId xmlns:a16="http://schemas.microsoft.com/office/drawing/2014/main" id="{FED5647E-0BFE-FE2D-1C0E-47AE06A7FE62}"/>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8CCCC32B-4BB4-2881-C8FA-0E66875991C1}"/>
              </a:ext>
            </a:extLst>
          </p:cNvPr>
          <p:cNvSpPr>
            <a:spLocks noGrp="1"/>
          </p:cNvSpPr>
          <p:nvPr>
            <p:ph type="body" sz="quarter" idx="11"/>
          </p:nvPr>
        </p:nvSpPr>
        <p:spPr/>
        <p:txBody>
          <a:bodyPr/>
          <a:lstStyle/>
          <a:p>
            <a:endParaRPr lang="es-CO"/>
          </a:p>
        </p:txBody>
      </p:sp>
      <p:pic>
        <p:nvPicPr>
          <p:cNvPr id="6" name="Imagen 5">
            <a:extLst>
              <a:ext uri="{FF2B5EF4-FFF2-40B4-BE49-F238E27FC236}">
                <a16:creationId xmlns:a16="http://schemas.microsoft.com/office/drawing/2014/main" id="{174C120A-C2AC-06F1-007D-18E9867F7A69}"/>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267200" y="133350"/>
            <a:ext cx="4876800" cy="4876800"/>
          </a:xfrm>
          <a:prstGeom prst="rect">
            <a:avLst/>
          </a:prstGeom>
        </p:spPr>
      </p:pic>
    </p:spTree>
    <p:extLst>
      <p:ext uri="{BB962C8B-B14F-4D97-AF65-F5344CB8AC3E}">
        <p14:creationId xmlns:p14="http://schemas.microsoft.com/office/powerpoint/2010/main" val="471874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80875-8C5A-D20F-2A0A-1A9C62CF75FA}"/>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F9E86501-88A1-FF45-CFA7-6429DCFCEEAB}"/>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B6EA8C0F-5867-E963-37D8-17E5B58D12A4}"/>
              </a:ext>
            </a:extLst>
          </p:cNvPr>
          <p:cNvSpPr>
            <a:spLocks noGrp="1"/>
          </p:cNvSpPr>
          <p:nvPr>
            <p:ph type="title"/>
          </p:nvPr>
        </p:nvSpPr>
        <p:spPr>
          <a:xfrm>
            <a:off x="182880" y="-491801"/>
            <a:ext cx="4760595" cy="1524000"/>
          </a:xfrm>
        </p:spPr>
        <p:txBody>
          <a:bodyPr/>
          <a:lstStyle/>
          <a:p>
            <a:r>
              <a:rPr lang="es-MX" dirty="0" err="1">
                <a:latin typeface="Verdana"/>
                <a:ea typeface="Verdana"/>
              </a:rPr>
              <a:t>Upgrade</a:t>
            </a:r>
            <a:r>
              <a:rPr lang="es-MX" dirty="0">
                <a:latin typeface="Verdana"/>
                <a:ea typeface="Verdana"/>
              </a:rPr>
              <a:t> 5❇️</a:t>
            </a:r>
            <a:endParaRPr lang="en-US" dirty="0"/>
          </a:p>
        </p:txBody>
      </p:sp>
      <p:sp>
        <p:nvSpPr>
          <p:cNvPr id="3" name="Text Placeholder 2">
            <a:extLst>
              <a:ext uri="{FF2B5EF4-FFF2-40B4-BE49-F238E27FC236}">
                <a16:creationId xmlns:a16="http://schemas.microsoft.com/office/drawing/2014/main" id="{EB0A7AE8-6BED-8AD5-F8E7-5109ABFD88D9}"/>
              </a:ext>
            </a:extLst>
          </p:cNvPr>
          <p:cNvSpPr>
            <a:spLocks noGrp="1"/>
          </p:cNvSpPr>
          <p:nvPr>
            <p:ph type="body" sz="quarter" idx="10"/>
          </p:nvPr>
        </p:nvSpPr>
        <p:spPr>
          <a:xfrm>
            <a:off x="182564" y="1298899"/>
            <a:ext cx="4760596" cy="731520"/>
          </a:xfrm>
        </p:spPr>
        <p:txBody>
          <a:bodyPr>
            <a:normAutofit/>
          </a:bodyPr>
          <a:lstStyle/>
          <a:p>
            <a:r>
              <a:rPr lang="es-CO" dirty="0"/>
              <a:t>Automatización de decisiones</a:t>
            </a:r>
            <a:endParaRPr lang="es-MX" dirty="0">
              <a:latin typeface="Verdana"/>
              <a:ea typeface="Verdana"/>
            </a:endParaRPr>
          </a:p>
        </p:txBody>
      </p:sp>
      <p:cxnSp>
        <p:nvCxnSpPr>
          <p:cNvPr id="7" name="Conector recto 6">
            <a:extLst>
              <a:ext uri="{FF2B5EF4-FFF2-40B4-BE49-F238E27FC236}">
                <a16:creationId xmlns:a16="http://schemas.microsoft.com/office/drawing/2014/main" id="{D86F0C45-FAE2-C182-4D2F-88D97A92ED19}"/>
              </a:ext>
            </a:extLst>
          </p:cNvPr>
          <p:cNvCxnSpPr/>
          <p:nvPr/>
        </p:nvCxnSpPr>
        <p:spPr>
          <a:xfrm>
            <a:off x="182564" y="1174620"/>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4CFDF351-7328-42A2-AC6B-4F56FE0E2191}"/>
              </a:ext>
            </a:extLst>
          </p:cNvPr>
          <p:cNvSpPr>
            <a:spLocks noGrp="1"/>
          </p:cNvSpPr>
          <p:nvPr>
            <p:ph type="body" sz="quarter" idx="11"/>
          </p:nvPr>
        </p:nvSpPr>
        <p:spPr/>
        <p:txBody>
          <a:bodyPr/>
          <a:lstStyle/>
          <a:p>
            <a:endParaRPr lang="es-CO"/>
          </a:p>
        </p:txBody>
      </p:sp>
      <p:pic>
        <p:nvPicPr>
          <p:cNvPr id="8" name="Imagen 7">
            <a:extLst>
              <a:ext uri="{FF2B5EF4-FFF2-40B4-BE49-F238E27FC236}">
                <a16:creationId xmlns:a16="http://schemas.microsoft.com/office/drawing/2014/main" id="{B31D2AD5-297F-B983-B6EE-73E73199772C}"/>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326293" y="220779"/>
            <a:ext cx="4920343" cy="4920343"/>
          </a:xfrm>
          <a:prstGeom prst="rect">
            <a:avLst/>
          </a:prstGeom>
        </p:spPr>
      </p:pic>
      <p:sp>
        <p:nvSpPr>
          <p:cNvPr id="9" name="Title 1">
            <a:extLst>
              <a:ext uri="{FF2B5EF4-FFF2-40B4-BE49-F238E27FC236}">
                <a16:creationId xmlns:a16="http://schemas.microsoft.com/office/drawing/2014/main" id="{8B2762CD-3D33-53CF-3232-3C4AAF4AF129}"/>
              </a:ext>
            </a:extLst>
          </p:cNvPr>
          <p:cNvSpPr txBox="1">
            <a:spLocks/>
          </p:cNvSpPr>
          <p:nvPr/>
        </p:nvSpPr>
        <p:spPr>
          <a:xfrm>
            <a:off x="182564" y="1917185"/>
            <a:ext cx="6087607" cy="16550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200" b="1" kern="1200">
                <a:solidFill>
                  <a:schemeClr val="bg1"/>
                </a:solidFill>
                <a:latin typeface="Verdana" panose="020B0604030504040204" pitchFamily="34" charset="0"/>
                <a:ea typeface="Verdana" panose="020B0604030504040204" pitchFamily="34" charset="0"/>
                <a:cs typeface="+mj-cs"/>
              </a:defRPr>
            </a:lvl1pPr>
          </a:lstStyle>
          <a:p>
            <a:r>
              <a:rPr lang="es-MX" dirty="0">
                <a:latin typeface="Verdana"/>
                <a:ea typeface="Verdana"/>
              </a:rPr>
              <a:t>La ciencia de datos es la disciplina de hacer que los datos sean útiles</a:t>
            </a:r>
            <a:endParaRPr lang="en-US" dirty="0"/>
          </a:p>
        </p:txBody>
      </p:sp>
    </p:spTree>
    <p:extLst>
      <p:ext uri="{BB962C8B-B14F-4D97-AF65-F5344CB8AC3E}">
        <p14:creationId xmlns:p14="http://schemas.microsoft.com/office/powerpoint/2010/main" val="920252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30AF1-56A1-914C-1AD4-F3EE6F47B9E4}"/>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D4C91E8B-7664-1CA8-6E43-E6DABB660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8F5EF252-90C9-5832-5626-B218221E9F1C}"/>
              </a:ext>
            </a:extLst>
          </p:cNvPr>
          <p:cNvSpPr>
            <a:spLocks noGrp="1"/>
          </p:cNvSpPr>
          <p:nvPr>
            <p:ph type="title"/>
          </p:nvPr>
        </p:nvSpPr>
        <p:spPr>
          <a:xfrm>
            <a:off x="351440" y="1785299"/>
            <a:ext cx="8441121" cy="731521"/>
          </a:xfrm>
        </p:spPr>
        <p:txBody>
          <a:bodyPr/>
          <a:lstStyle/>
          <a:p>
            <a:r>
              <a:rPr lang="es-MX" dirty="0">
                <a:latin typeface="Verdana"/>
                <a:ea typeface="Verdana"/>
              </a:rPr>
              <a:t>Decisiones</a:t>
            </a:r>
            <a:endParaRPr lang="en-US" dirty="0"/>
          </a:p>
        </p:txBody>
      </p:sp>
      <p:sp>
        <p:nvSpPr>
          <p:cNvPr id="4" name="Text Placeholder 3">
            <a:extLst>
              <a:ext uri="{FF2B5EF4-FFF2-40B4-BE49-F238E27FC236}">
                <a16:creationId xmlns:a16="http://schemas.microsoft.com/office/drawing/2014/main" id="{B2464E70-5018-5E8C-89FA-7557F9516074}"/>
              </a:ext>
            </a:extLst>
          </p:cNvPr>
          <p:cNvSpPr>
            <a:spLocks noGrp="1"/>
          </p:cNvSpPr>
          <p:nvPr>
            <p:ph type="body" sz="quarter" idx="11"/>
          </p:nvPr>
        </p:nvSpPr>
        <p:spPr/>
        <p:txBody>
          <a:bodyPr/>
          <a:lstStyle/>
          <a:p>
            <a:r>
              <a:rPr lang="en-US" dirty="0"/>
              <a:t>CEFA 2025</a:t>
            </a:r>
          </a:p>
        </p:txBody>
      </p:sp>
      <p:sp>
        <p:nvSpPr>
          <p:cNvPr id="3" name="Title 1">
            <a:extLst>
              <a:ext uri="{FF2B5EF4-FFF2-40B4-BE49-F238E27FC236}">
                <a16:creationId xmlns:a16="http://schemas.microsoft.com/office/drawing/2014/main" id="{47644117-796C-912B-CA63-E38C96B5EDB6}"/>
              </a:ext>
            </a:extLst>
          </p:cNvPr>
          <p:cNvSpPr txBox="1">
            <a:spLocks/>
          </p:cNvSpPr>
          <p:nvPr/>
        </p:nvSpPr>
        <p:spPr>
          <a:xfrm>
            <a:off x="182880" y="-491801"/>
            <a:ext cx="4760595" cy="1524000"/>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pPr algn="l"/>
            <a:r>
              <a:rPr lang="es-MX">
                <a:latin typeface="Verdana"/>
                <a:ea typeface="Verdana"/>
              </a:rPr>
              <a:t>Upgrade 5❇️</a:t>
            </a:r>
            <a:endParaRPr lang="en-US" dirty="0"/>
          </a:p>
        </p:txBody>
      </p:sp>
      <p:sp>
        <p:nvSpPr>
          <p:cNvPr id="5" name="Text Placeholder 2">
            <a:extLst>
              <a:ext uri="{FF2B5EF4-FFF2-40B4-BE49-F238E27FC236}">
                <a16:creationId xmlns:a16="http://schemas.microsoft.com/office/drawing/2014/main" id="{33973063-3712-C6EA-F883-F78645BF58D1}"/>
              </a:ext>
            </a:extLst>
          </p:cNvPr>
          <p:cNvSpPr>
            <a:spLocks noGrp="1"/>
          </p:cNvSpPr>
          <p:nvPr>
            <p:ph type="body" sz="quarter" idx="10"/>
          </p:nvPr>
        </p:nvSpPr>
        <p:spPr>
          <a:xfrm>
            <a:off x="182564" y="1298899"/>
            <a:ext cx="4760596" cy="731520"/>
          </a:xfrm>
        </p:spPr>
        <p:txBody>
          <a:bodyPr>
            <a:normAutofit/>
          </a:bodyPr>
          <a:lstStyle/>
          <a:p>
            <a:pPr algn="l"/>
            <a:r>
              <a:rPr lang="es-CO" dirty="0"/>
              <a:t>Automatización de decisiones</a:t>
            </a:r>
            <a:endParaRPr lang="es-MX" dirty="0">
              <a:latin typeface="Verdana"/>
              <a:ea typeface="Verdana"/>
            </a:endParaRPr>
          </a:p>
        </p:txBody>
      </p:sp>
      <p:cxnSp>
        <p:nvCxnSpPr>
          <p:cNvPr id="6" name="Conector recto 5">
            <a:extLst>
              <a:ext uri="{FF2B5EF4-FFF2-40B4-BE49-F238E27FC236}">
                <a16:creationId xmlns:a16="http://schemas.microsoft.com/office/drawing/2014/main" id="{79CF8E0F-B178-D691-503F-49ECE2DFDB0B}"/>
              </a:ext>
            </a:extLst>
          </p:cNvPr>
          <p:cNvCxnSpPr/>
          <p:nvPr/>
        </p:nvCxnSpPr>
        <p:spPr>
          <a:xfrm>
            <a:off x="182564" y="1174620"/>
            <a:ext cx="4760596" cy="0"/>
          </a:xfrm>
          <a:prstGeom prst="line">
            <a:avLst/>
          </a:prstGeom>
          <a:ln>
            <a:solidFill>
              <a:srgbClr val="24397F"/>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0A48DB4-8454-31BC-1B19-06075431E6A5}"/>
              </a:ext>
            </a:extLst>
          </p:cNvPr>
          <p:cNvSpPr txBox="1">
            <a:spLocks/>
          </p:cNvSpPr>
          <p:nvPr/>
        </p:nvSpPr>
        <p:spPr>
          <a:xfrm>
            <a:off x="1032575" y="2449558"/>
            <a:ext cx="2635282" cy="73152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r>
              <a:rPr lang="es-MX" sz="2400" b="0" dirty="0">
                <a:latin typeface="Verdana"/>
                <a:ea typeface="Verdana"/>
              </a:rPr>
              <a:t>Ninguna</a:t>
            </a:r>
            <a:endParaRPr lang="en-US" sz="2800" b="0" dirty="0"/>
          </a:p>
        </p:txBody>
      </p:sp>
      <p:sp>
        <p:nvSpPr>
          <p:cNvPr id="9" name="Title 1">
            <a:extLst>
              <a:ext uri="{FF2B5EF4-FFF2-40B4-BE49-F238E27FC236}">
                <a16:creationId xmlns:a16="http://schemas.microsoft.com/office/drawing/2014/main" id="{D01A6B9F-4DE5-1454-DB5C-8C0775665C78}"/>
              </a:ext>
            </a:extLst>
          </p:cNvPr>
          <p:cNvSpPr txBox="1">
            <a:spLocks/>
          </p:cNvSpPr>
          <p:nvPr/>
        </p:nvSpPr>
        <p:spPr>
          <a:xfrm>
            <a:off x="1032575" y="3518567"/>
            <a:ext cx="2635282" cy="73152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r>
              <a:rPr lang="es-MX" sz="2400" b="0" dirty="0">
                <a:latin typeface="Verdana"/>
                <a:ea typeface="Verdana"/>
              </a:rPr>
              <a:t>Analítica</a:t>
            </a:r>
            <a:endParaRPr lang="en-US" sz="2800" b="0" dirty="0"/>
          </a:p>
        </p:txBody>
      </p:sp>
      <p:sp>
        <p:nvSpPr>
          <p:cNvPr id="10" name="Title 1">
            <a:extLst>
              <a:ext uri="{FF2B5EF4-FFF2-40B4-BE49-F238E27FC236}">
                <a16:creationId xmlns:a16="http://schemas.microsoft.com/office/drawing/2014/main" id="{34B48A82-D6DA-511F-A42E-0D42803819B2}"/>
              </a:ext>
            </a:extLst>
          </p:cNvPr>
          <p:cNvSpPr txBox="1">
            <a:spLocks/>
          </p:cNvSpPr>
          <p:nvPr/>
        </p:nvSpPr>
        <p:spPr>
          <a:xfrm>
            <a:off x="3254359" y="2462501"/>
            <a:ext cx="2635282" cy="73152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r>
              <a:rPr lang="es-MX" sz="2400" b="0" dirty="0">
                <a:latin typeface="Verdana"/>
                <a:ea typeface="Verdana"/>
              </a:rPr>
              <a:t>Pocas</a:t>
            </a:r>
            <a:endParaRPr lang="en-US" sz="2800" b="0" dirty="0"/>
          </a:p>
        </p:txBody>
      </p:sp>
      <p:sp>
        <p:nvSpPr>
          <p:cNvPr id="11" name="Title 1">
            <a:extLst>
              <a:ext uri="{FF2B5EF4-FFF2-40B4-BE49-F238E27FC236}">
                <a16:creationId xmlns:a16="http://schemas.microsoft.com/office/drawing/2014/main" id="{6FEC0A46-377E-4552-B50B-CFB2832CD54F}"/>
              </a:ext>
            </a:extLst>
          </p:cNvPr>
          <p:cNvSpPr txBox="1">
            <a:spLocks/>
          </p:cNvSpPr>
          <p:nvPr/>
        </p:nvSpPr>
        <p:spPr>
          <a:xfrm>
            <a:off x="3254359" y="3527534"/>
            <a:ext cx="2635282" cy="73152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r>
              <a:rPr lang="es-MX" sz="2400" b="0" dirty="0">
                <a:latin typeface="Verdana"/>
                <a:ea typeface="Verdana"/>
              </a:rPr>
              <a:t>Estadística</a:t>
            </a:r>
            <a:endParaRPr lang="en-US" sz="2800" b="0" dirty="0"/>
          </a:p>
        </p:txBody>
      </p:sp>
      <p:sp>
        <p:nvSpPr>
          <p:cNvPr id="12" name="Title 1">
            <a:extLst>
              <a:ext uri="{FF2B5EF4-FFF2-40B4-BE49-F238E27FC236}">
                <a16:creationId xmlns:a16="http://schemas.microsoft.com/office/drawing/2014/main" id="{F1619C2B-F604-E0F7-CA8C-EDFFA5E41A27}"/>
              </a:ext>
            </a:extLst>
          </p:cNvPr>
          <p:cNvSpPr txBox="1">
            <a:spLocks/>
          </p:cNvSpPr>
          <p:nvPr/>
        </p:nvSpPr>
        <p:spPr>
          <a:xfrm>
            <a:off x="5297764" y="2449557"/>
            <a:ext cx="2635282" cy="73152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r>
              <a:rPr lang="es-MX" sz="2400" b="0" dirty="0">
                <a:latin typeface="Verdana"/>
                <a:ea typeface="Verdana"/>
              </a:rPr>
              <a:t>Muchas</a:t>
            </a:r>
            <a:endParaRPr lang="en-US" sz="2800" b="0" dirty="0"/>
          </a:p>
        </p:txBody>
      </p:sp>
      <p:sp>
        <p:nvSpPr>
          <p:cNvPr id="13" name="Title 1">
            <a:extLst>
              <a:ext uri="{FF2B5EF4-FFF2-40B4-BE49-F238E27FC236}">
                <a16:creationId xmlns:a16="http://schemas.microsoft.com/office/drawing/2014/main" id="{289AB3F8-3557-3A75-1629-91FEFBF2444B}"/>
              </a:ext>
            </a:extLst>
          </p:cNvPr>
          <p:cNvSpPr txBox="1">
            <a:spLocks/>
          </p:cNvSpPr>
          <p:nvPr/>
        </p:nvSpPr>
        <p:spPr>
          <a:xfrm>
            <a:off x="5297764" y="3536501"/>
            <a:ext cx="2635282" cy="73152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r>
              <a:rPr lang="es-MX" sz="2400" b="0" dirty="0">
                <a:latin typeface="Verdana"/>
                <a:ea typeface="Verdana"/>
              </a:rPr>
              <a:t>ML/IA</a:t>
            </a:r>
            <a:endParaRPr lang="en-US" sz="2800" b="0" dirty="0"/>
          </a:p>
        </p:txBody>
      </p:sp>
      <p:cxnSp>
        <p:nvCxnSpPr>
          <p:cNvPr id="15" name="Conector recto de flecha 14">
            <a:extLst>
              <a:ext uri="{FF2B5EF4-FFF2-40B4-BE49-F238E27FC236}">
                <a16:creationId xmlns:a16="http://schemas.microsoft.com/office/drawing/2014/main" id="{986D04F1-CDD9-6FDD-63B1-39B56FF95EED}"/>
              </a:ext>
            </a:extLst>
          </p:cNvPr>
          <p:cNvCxnSpPr/>
          <p:nvPr/>
        </p:nvCxnSpPr>
        <p:spPr>
          <a:xfrm flipH="1">
            <a:off x="2575249" y="2332285"/>
            <a:ext cx="679110" cy="410547"/>
          </a:xfrm>
          <a:prstGeom prst="straightConnector1">
            <a:avLst/>
          </a:prstGeom>
          <a:ln>
            <a:solidFill>
              <a:srgbClr val="24397F"/>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ector recto de flecha 15">
            <a:extLst>
              <a:ext uri="{FF2B5EF4-FFF2-40B4-BE49-F238E27FC236}">
                <a16:creationId xmlns:a16="http://schemas.microsoft.com/office/drawing/2014/main" id="{6E22C6C1-46B8-D7AA-B010-27EB3F254438}"/>
              </a:ext>
            </a:extLst>
          </p:cNvPr>
          <p:cNvCxnSpPr>
            <a:cxnSpLocks/>
          </p:cNvCxnSpPr>
          <p:nvPr/>
        </p:nvCxnSpPr>
        <p:spPr>
          <a:xfrm>
            <a:off x="2365754" y="3294337"/>
            <a:ext cx="0" cy="447500"/>
          </a:xfrm>
          <a:prstGeom prst="straightConnector1">
            <a:avLst/>
          </a:prstGeom>
          <a:ln>
            <a:solidFill>
              <a:srgbClr val="24397F"/>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C98E9D46-9EF1-67A2-17D5-681AA08C2AB1}"/>
              </a:ext>
            </a:extLst>
          </p:cNvPr>
          <p:cNvCxnSpPr>
            <a:cxnSpLocks/>
          </p:cNvCxnSpPr>
          <p:nvPr/>
        </p:nvCxnSpPr>
        <p:spPr>
          <a:xfrm>
            <a:off x="4581331" y="3285006"/>
            <a:ext cx="0" cy="447500"/>
          </a:xfrm>
          <a:prstGeom prst="straightConnector1">
            <a:avLst/>
          </a:prstGeom>
          <a:ln>
            <a:solidFill>
              <a:srgbClr val="24397F"/>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ector recto de flecha 18">
            <a:extLst>
              <a:ext uri="{FF2B5EF4-FFF2-40B4-BE49-F238E27FC236}">
                <a16:creationId xmlns:a16="http://schemas.microsoft.com/office/drawing/2014/main" id="{1C9C800F-BAB9-BD4E-77F1-BACC929CCECD}"/>
              </a:ext>
            </a:extLst>
          </p:cNvPr>
          <p:cNvCxnSpPr>
            <a:cxnSpLocks/>
          </p:cNvCxnSpPr>
          <p:nvPr/>
        </p:nvCxnSpPr>
        <p:spPr>
          <a:xfrm>
            <a:off x="6615405" y="3289410"/>
            <a:ext cx="0" cy="447500"/>
          </a:xfrm>
          <a:prstGeom prst="straightConnector1">
            <a:avLst/>
          </a:prstGeom>
          <a:ln>
            <a:solidFill>
              <a:srgbClr val="24397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ector recto de flecha 19">
            <a:extLst>
              <a:ext uri="{FF2B5EF4-FFF2-40B4-BE49-F238E27FC236}">
                <a16:creationId xmlns:a16="http://schemas.microsoft.com/office/drawing/2014/main" id="{8FF25C0A-B908-E335-064D-E0EDBB89F157}"/>
              </a:ext>
            </a:extLst>
          </p:cNvPr>
          <p:cNvCxnSpPr>
            <a:cxnSpLocks/>
          </p:cNvCxnSpPr>
          <p:nvPr/>
        </p:nvCxnSpPr>
        <p:spPr>
          <a:xfrm>
            <a:off x="5969635" y="2331066"/>
            <a:ext cx="645770" cy="434700"/>
          </a:xfrm>
          <a:prstGeom prst="straightConnector1">
            <a:avLst/>
          </a:prstGeom>
          <a:ln>
            <a:solidFill>
              <a:srgbClr val="24397F"/>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05952678-342D-B040-E43D-0EC42272FB6A}"/>
              </a:ext>
            </a:extLst>
          </p:cNvPr>
          <p:cNvCxnSpPr>
            <a:cxnSpLocks/>
          </p:cNvCxnSpPr>
          <p:nvPr/>
        </p:nvCxnSpPr>
        <p:spPr>
          <a:xfrm>
            <a:off x="4593772" y="2421564"/>
            <a:ext cx="0" cy="447500"/>
          </a:xfrm>
          <a:prstGeom prst="straightConnector1">
            <a:avLst/>
          </a:prstGeom>
          <a:ln>
            <a:solidFill>
              <a:srgbClr val="24397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04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3278A-CB0D-8502-C6D4-54ABA17A3E77}"/>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A90AB15F-6DBB-1C17-ED3E-84D4421B9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00D1CFC-AF26-798C-711E-F76A6A4AD285}"/>
              </a:ext>
            </a:extLst>
          </p:cNvPr>
          <p:cNvSpPr>
            <a:spLocks noGrp="1"/>
          </p:cNvSpPr>
          <p:nvPr>
            <p:ph type="title"/>
          </p:nvPr>
        </p:nvSpPr>
        <p:spPr/>
        <p:txBody>
          <a:bodyPr/>
          <a:lstStyle/>
          <a:p>
            <a:r>
              <a:rPr lang="en-US" dirty="0" err="1"/>
              <a:t>Exceso</a:t>
            </a:r>
            <a:r>
              <a:rPr lang="en-US" dirty="0"/>
              <a:t> de </a:t>
            </a:r>
            <a:r>
              <a:rPr lang="en-US" dirty="0" err="1"/>
              <a:t>optimismo</a:t>
            </a:r>
            <a:r>
              <a:rPr lang="es-MX" dirty="0"/>
              <a:t>🤩</a:t>
            </a:r>
            <a:endParaRPr lang="en-US" dirty="0"/>
          </a:p>
        </p:txBody>
      </p:sp>
      <p:sp>
        <p:nvSpPr>
          <p:cNvPr id="3" name="Text Placeholder 2">
            <a:extLst>
              <a:ext uri="{FF2B5EF4-FFF2-40B4-BE49-F238E27FC236}">
                <a16:creationId xmlns:a16="http://schemas.microsoft.com/office/drawing/2014/main" id="{0F9E8E4B-9422-3EF5-F416-EE74FF0EF4D4}"/>
              </a:ext>
            </a:extLst>
          </p:cNvPr>
          <p:cNvSpPr>
            <a:spLocks noGrp="1"/>
          </p:cNvSpPr>
          <p:nvPr>
            <p:ph type="body" sz="quarter" idx="10"/>
          </p:nvPr>
        </p:nvSpPr>
        <p:spPr/>
        <p:txBody>
          <a:bodyPr/>
          <a:lstStyle/>
          <a:p>
            <a:r>
              <a:rPr lang="es-CO" dirty="0"/>
              <a:t>Esperanzas sin justificación</a:t>
            </a:r>
            <a:r>
              <a:rPr lang="en-US" dirty="0"/>
              <a:t>.</a:t>
            </a:r>
          </a:p>
        </p:txBody>
      </p:sp>
      <p:sp>
        <p:nvSpPr>
          <p:cNvPr id="4" name="Text Placeholder 3">
            <a:extLst>
              <a:ext uri="{FF2B5EF4-FFF2-40B4-BE49-F238E27FC236}">
                <a16:creationId xmlns:a16="http://schemas.microsoft.com/office/drawing/2014/main" id="{CFFC4380-252C-0C82-2C85-DEC909E6CED3}"/>
              </a:ext>
            </a:extLst>
          </p:cNvPr>
          <p:cNvSpPr>
            <a:spLocks noGrp="1"/>
          </p:cNvSpPr>
          <p:nvPr>
            <p:ph type="body" sz="quarter" idx="11"/>
          </p:nvPr>
        </p:nvSpPr>
        <p:spPr/>
        <p:txBody>
          <a:bodyPr/>
          <a:lstStyle/>
          <a:p>
            <a:endParaRPr lang="en-US"/>
          </a:p>
        </p:txBody>
      </p:sp>
      <p:cxnSp>
        <p:nvCxnSpPr>
          <p:cNvPr id="10" name="Conector recto 9">
            <a:extLst>
              <a:ext uri="{FF2B5EF4-FFF2-40B4-BE49-F238E27FC236}">
                <a16:creationId xmlns:a16="http://schemas.microsoft.com/office/drawing/2014/main" id="{D81AA60E-956A-F853-4D6C-7B80627C3DE5}"/>
              </a:ext>
            </a:extLst>
          </p:cNvPr>
          <p:cNvCxnSpPr/>
          <p:nvPr/>
        </p:nvCxnSpPr>
        <p:spPr>
          <a:xfrm>
            <a:off x="182564" y="26965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6085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550DC-83E1-5683-66E7-A017160C83C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FC2F7C29-6A6F-A513-2751-85B40A814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75D66C5-3986-A119-0230-4B85B93E1149}"/>
              </a:ext>
            </a:extLst>
          </p:cNvPr>
          <p:cNvSpPr>
            <a:spLocks noGrp="1"/>
          </p:cNvSpPr>
          <p:nvPr>
            <p:ph type="title"/>
          </p:nvPr>
        </p:nvSpPr>
        <p:spPr/>
        <p:txBody>
          <a:bodyPr/>
          <a:lstStyle/>
          <a:p>
            <a:r>
              <a:rPr lang="es-CO" dirty="0" err="1"/>
              <a:t>Ficcionalización</a:t>
            </a:r>
            <a:r>
              <a:rPr lang="es-MX" dirty="0"/>
              <a:t>🤖</a:t>
            </a:r>
            <a:endParaRPr lang="en-US" dirty="0"/>
          </a:p>
        </p:txBody>
      </p:sp>
      <p:sp>
        <p:nvSpPr>
          <p:cNvPr id="3" name="Text Placeholder 2">
            <a:extLst>
              <a:ext uri="{FF2B5EF4-FFF2-40B4-BE49-F238E27FC236}">
                <a16:creationId xmlns:a16="http://schemas.microsoft.com/office/drawing/2014/main" id="{58231DDA-6AE7-186B-F681-962867A93BB4}"/>
              </a:ext>
            </a:extLst>
          </p:cNvPr>
          <p:cNvSpPr>
            <a:spLocks noGrp="1"/>
          </p:cNvSpPr>
          <p:nvPr>
            <p:ph type="body" sz="quarter" idx="10"/>
          </p:nvPr>
        </p:nvSpPr>
        <p:spPr/>
        <p:txBody>
          <a:bodyPr/>
          <a:lstStyle/>
          <a:p>
            <a:r>
              <a:rPr lang="es-MX" dirty="0"/>
              <a:t>Agregar detalles imaginarios a temas del mundo real</a:t>
            </a:r>
            <a:r>
              <a:rPr lang="en-US" dirty="0"/>
              <a:t>.</a:t>
            </a:r>
          </a:p>
        </p:txBody>
      </p:sp>
      <p:sp>
        <p:nvSpPr>
          <p:cNvPr id="4" name="Text Placeholder 3">
            <a:extLst>
              <a:ext uri="{FF2B5EF4-FFF2-40B4-BE49-F238E27FC236}">
                <a16:creationId xmlns:a16="http://schemas.microsoft.com/office/drawing/2014/main" id="{360FD5F3-6B98-02EE-E334-B566E5244BE1}"/>
              </a:ext>
            </a:extLst>
          </p:cNvPr>
          <p:cNvSpPr>
            <a:spLocks noGrp="1"/>
          </p:cNvSpPr>
          <p:nvPr>
            <p:ph type="body" sz="quarter" idx="11"/>
          </p:nvPr>
        </p:nvSpPr>
        <p:spPr/>
        <p:txBody>
          <a:bodyPr/>
          <a:lstStyle/>
          <a:p>
            <a:endParaRPr lang="en-US"/>
          </a:p>
        </p:txBody>
      </p:sp>
      <p:cxnSp>
        <p:nvCxnSpPr>
          <p:cNvPr id="10" name="Conector recto 9">
            <a:extLst>
              <a:ext uri="{FF2B5EF4-FFF2-40B4-BE49-F238E27FC236}">
                <a16:creationId xmlns:a16="http://schemas.microsoft.com/office/drawing/2014/main" id="{2B6FFBC8-4E82-87CC-1B37-4F0B765B5A43}"/>
              </a:ext>
            </a:extLst>
          </p:cNvPr>
          <p:cNvCxnSpPr/>
          <p:nvPr/>
        </p:nvCxnSpPr>
        <p:spPr>
          <a:xfrm>
            <a:off x="182564" y="26965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5581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AD72D-E4D5-BD3F-6C41-37994586B4E7}"/>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A311E2C1-57FA-9F2D-E100-516E42DFB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3FAE934-8F93-0EA6-9517-88DF18F283F1}"/>
              </a:ext>
            </a:extLst>
          </p:cNvPr>
          <p:cNvSpPr>
            <a:spLocks noGrp="1"/>
          </p:cNvSpPr>
          <p:nvPr>
            <p:ph type="title"/>
          </p:nvPr>
        </p:nvSpPr>
        <p:spPr/>
        <p:txBody>
          <a:bodyPr/>
          <a:lstStyle/>
          <a:p>
            <a:r>
              <a:rPr lang="es-CO" dirty="0" err="1"/>
              <a:t>Tecnomiopía</a:t>
            </a:r>
            <a:r>
              <a:rPr lang="es-MX" dirty="0"/>
              <a:t>👓</a:t>
            </a:r>
            <a:endParaRPr lang="en-US" dirty="0"/>
          </a:p>
        </p:txBody>
      </p:sp>
      <p:sp>
        <p:nvSpPr>
          <p:cNvPr id="3" name="Text Placeholder 2">
            <a:extLst>
              <a:ext uri="{FF2B5EF4-FFF2-40B4-BE49-F238E27FC236}">
                <a16:creationId xmlns:a16="http://schemas.microsoft.com/office/drawing/2014/main" id="{F23E6EC4-A82D-A3D9-AB42-21ADDC279565}"/>
              </a:ext>
            </a:extLst>
          </p:cNvPr>
          <p:cNvSpPr>
            <a:spLocks noGrp="1"/>
          </p:cNvSpPr>
          <p:nvPr>
            <p:ph type="body" sz="quarter" idx="10"/>
          </p:nvPr>
        </p:nvSpPr>
        <p:spPr/>
        <p:txBody>
          <a:bodyPr/>
          <a:lstStyle/>
          <a:p>
            <a:r>
              <a:rPr lang="es-MX" dirty="0"/>
              <a:t>Falta de imaginación, previsión o visión intelectual</a:t>
            </a:r>
            <a:r>
              <a:rPr lang="en-US" dirty="0"/>
              <a:t>.</a:t>
            </a:r>
          </a:p>
        </p:txBody>
      </p:sp>
      <p:sp>
        <p:nvSpPr>
          <p:cNvPr id="4" name="Text Placeholder 3">
            <a:extLst>
              <a:ext uri="{FF2B5EF4-FFF2-40B4-BE49-F238E27FC236}">
                <a16:creationId xmlns:a16="http://schemas.microsoft.com/office/drawing/2014/main" id="{7D069A12-1959-FEF1-CA73-93686CA48564}"/>
              </a:ext>
            </a:extLst>
          </p:cNvPr>
          <p:cNvSpPr>
            <a:spLocks noGrp="1"/>
          </p:cNvSpPr>
          <p:nvPr>
            <p:ph type="body" sz="quarter" idx="11"/>
          </p:nvPr>
        </p:nvSpPr>
        <p:spPr/>
        <p:txBody>
          <a:bodyPr/>
          <a:lstStyle/>
          <a:p>
            <a:endParaRPr lang="en-US"/>
          </a:p>
        </p:txBody>
      </p:sp>
      <p:cxnSp>
        <p:nvCxnSpPr>
          <p:cNvPr id="10" name="Conector recto 9">
            <a:extLst>
              <a:ext uri="{FF2B5EF4-FFF2-40B4-BE49-F238E27FC236}">
                <a16:creationId xmlns:a16="http://schemas.microsoft.com/office/drawing/2014/main" id="{BAD29C45-7B07-AAE5-719C-9A863A04C075}"/>
              </a:ext>
            </a:extLst>
          </p:cNvPr>
          <p:cNvCxnSpPr/>
          <p:nvPr/>
        </p:nvCxnSpPr>
        <p:spPr>
          <a:xfrm>
            <a:off x="182564" y="26965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967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08D7C-6889-7F2E-D808-565E27B730CE}"/>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13B89CB6-C82E-50CF-E46F-D1E8D65BA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13D670F-1978-A044-8F38-CBAFB0188533}"/>
              </a:ext>
            </a:extLst>
          </p:cNvPr>
          <p:cNvSpPr>
            <a:spLocks noGrp="1"/>
          </p:cNvSpPr>
          <p:nvPr>
            <p:ph type="title"/>
          </p:nvPr>
        </p:nvSpPr>
        <p:spPr/>
        <p:txBody>
          <a:bodyPr/>
          <a:lstStyle/>
          <a:p>
            <a:r>
              <a:rPr lang="es-CO" dirty="0"/>
              <a:t>Lavado de IA</a:t>
            </a:r>
            <a:r>
              <a:rPr lang="es-MX" dirty="0"/>
              <a:t>🧽</a:t>
            </a:r>
            <a:endParaRPr lang="en-US" dirty="0"/>
          </a:p>
        </p:txBody>
      </p:sp>
      <p:sp>
        <p:nvSpPr>
          <p:cNvPr id="3" name="Text Placeholder 2">
            <a:extLst>
              <a:ext uri="{FF2B5EF4-FFF2-40B4-BE49-F238E27FC236}">
                <a16:creationId xmlns:a16="http://schemas.microsoft.com/office/drawing/2014/main" id="{FFE71A78-E3AF-D2A9-F4F9-1552C4262017}"/>
              </a:ext>
            </a:extLst>
          </p:cNvPr>
          <p:cNvSpPr>
            <a:spLocks noGrp="1"/>
          </p:cNvSpPr>
          <p:nvPr>
            <p:ph type="body" sz="quarter" idx="10"/>
          </p:nvPr>
        </p:nvSpPr>
        <p:spPr>
          <a:xfrm>
            <a:off x="182564" y="2838450"/>
            <a:ext cx="4905002" cy="731520"/>
          </a:xfrm>
        </p:spPr>
        <p:txBody>
          <a:bodyPr>
            <a:normAutofit fontScale="92500" lnSpcReduction="10000"/>
          </a:bodyPr>
          <a:lstStyle/>
          <a:p>
            <a:r>
              <a:rPr lang="es-MX" dirty="0"/>
              <a:t>Promocionar un producto o servicio exagerando el papel de la inteligencia artificial en él</a:t>
            </a:r>
            <a:r>
              <a:rPr lang="en-US" dirty="0"/>
              <a:t>.</a:t>
            </a:r>
          </a:p>
        </p:txBody>
      </p:sp>
      <p:sp>
        <p:nvSpPr>
          <p:cNvPr id="4" name="Text Placeholder 3">
            <a:extLst>
              <a:ext uri="{FF2B5EF4-FFF2-40B4-BE49-F238E27FC236}">
                <a16:creationId xmlns:a16="http://schemas.microsoft.com/office/drawing/2014/main" id="{635B30CD-7571-100D-EFA0-4E036895A012}"/>
              </a:ext>
            </a:extLst>
          </p:cNvPr>
          <p:cNvSpPr>
            <a:spLocks noGrp="1"/>
          </p:cNvSpPr>
          <p:nvPr>
            <p:ph type="body" sz="quarter" idx="11"/>
          </p:nvPr>
        </p:nvSpPr>
        <p:spPr/>
        <p:txBody>
          <a:bodyPr/>
          <a:lstStyle/>
          <a:p>
            <a:endParaRPr lang="en-US"/>
          </a:p>
        </p:txBody>
      </p:sp>
      <p:cxnSp>
        <p:nvCxnSpPr>
          <p:cNvPr id="10" name="Conector recto 9">
            <a:extLst>
              <a:ext uri="{FF2B5EF4-FFF2-40B4-BE49-F238E27FC236}">
                <a16:creationId xmlns:a16="http://schemas.microsoft.com/office/drawing/2014/main" id="{4D6CFADA-CEB6-9BB4-AE56-18E4207C49E5}"/>
              </a:ext>
            </a:extLst>
          </p:cNvPr>
          <p:cNvCxnSpPr/>
          <p:nvPr/>
        </p:nvCxnSpPr>
        <p:spPr>
          <a:xfrm>
            <a:off x="182564" y="26965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4838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4FA73-64BB-51DE-F586-509725F75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FE188-73D9-3BAA-EE8F-308AB3E727B5}"/>
              </a:ext>
            </a:extLst>
          </p:cNvPr>
          <p:cNvSpPr>
            <a:spLocks noGrp="1"/>
          </p:cNvSpPr>
          <p:nvPr>
            <p:ph type="title"/>
          </p:nvPr>
        </p:nvSpPr>
        <p:spPr>
          <a:xfrm>
            <a:off x="186690" y="158411"/>
            <a:ext cx="2751719" cy="800615"/>
          </a:xfrm>
        </p:spPr>
        <p:txBody>
          <a:bodyPr/>
          <a:lstStyle/>
          <a:p>
            <a:pPr algn="l"/>
            <a:r>
              <a:rPr lang="es-MX" sz="1400" dirty="0"/>
              <a:t>Principales cuestiones éticas en la IA 🤖</a:t>
            </a:r>
            <a:endParaRPr lang="en-US" sz="1400" dirty="0"/>
          </a:p>
        </p:txBody>
      </p:sp>
      <p:sp>
        <p:nvSpPr>
          <p:cNvPr id="3" name="Text Placeholder 2">
            <a:extLst>
              <a:ext uri="{FF2B5EF4-FFF2-40B4-BE49-F238E27FC236}">
                <a16:creationId xmlns:a16="http://schemas.microsoft.com/office/drawing/2014/main" id="{18FBA373-E1BD-3199-88B3-3F909248FB24}"/>
              </a:ext>
            </a:extLst>
          </p:cNvPr>
          <p:cNvSpPr txBox="1">
            <a:spLocks/>
          </p:cNvSpPr>
          <p:nvPr/>
        </p:nvSpPr>
        <p:spPr>
          <a:xfrm>
            <a:off x="186690" y="1067262"/>
            <a:ext cx="3902425" cy="3917827"/>
          </a:xfrm>
          <a:prstGeom prst="rect">
            <a:avLst/>
          </a:prstGeom>
        </p:spPr>
        <p:txBody>
          <a:bodyPr>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s-MX" sz="1200" dirty="0"/>
              <a:t>¿Cómo afrontamos el desempleo debido a la IA?</a:t>
            </a:r>
          </a:p>
          <a:p>
            <a:pPr marL="342900" indent="-342900">
              <a:buFont typeface="+mj-lt"/>
              <a:buAutoNum type="arabicPeriod"/>
            </a:pPr>
            <a:r>
              <a:rPr lang="es-MX" sz="1200" dirty="0"/>
              <a:t>¿Cómo podemos distribuir equitativamente la riqueza creada por la IA? </a:t>
            </a:r>
          </a:p>
          <a:p>
            <a:pPr marL="342900" indent="-342900">
              <a:buFont typeface="+mj-lt"/>
              <a:buAutoNum type="arabicPeriod"/>
            </a:pPr>
            <a:r>
              <a:rPr lang="es-MX" sz="1200" dirty="0"/>
              <a:t>¿Puede la IA influir en nuestro comportamiento e interacciones? </a:t>
            </a:r>
          </a:p>
          <a:p>
            <a:pPr marL="342900" indent="-342900">
              <a:buFont typeface="+mj-lt"/>
              <a:buAutoNum type="arabicPeriod"/>
            </a:pPr>
            <a:r>
              <a:rPr lang="es-MX" sz="1200" dirty="0"/>
              <a:t>¿Cómo protegemos contra posibles errores perjudiciales de la IA? </a:t>
            </a:r>
          </a:p>
          <a:p>
            <a:pPr marL="342900" indent="-342900">
              <a:buFont typeface="+mj-lt"/>
              <a:buAutoNum type="arabicPeriod"/>
            </a:pPr>
            <a:r>
              <a:rPr lang="es-MX" sz="1200" dirty="0"/>
              <a:t>¿Podemos eliminar el sesgo en la IA? </a:t>
            </a:r>
          </a:p>
          <a:p>
            <a:pPr marL="342900" indent="-342900">
              <a:buFont typeface="+mj-lt"/>
              <a:buAutoNum type="arabicPeriod"/>
            </a:pPr>
            <a:r>
              <a:rPr lang="es-MX" sz="1200" dirty="0"/>
              <a:t>¿Cómo protegemos la IA de los adversarios? </a:t>
            </a:r>
          </a:p>
          <a:p>
            <a:pPr marL="342900" indent="-342900">
              <a:buFont typeface="+mj-lt"/>
              <a:buAutoNum type="arabicPeriod"/>
            </a:pPr>
            <a:r>
              <a:rPr lang="es-MX" sz="1200" dirty="0"/>
              <a:t>¿Cómo se pueden evitar las consecuencias no intencionadas de la IA? </a:t>
            </a:r>
          </a:p>
          <a:p>
            <a:pPr marL="342900" indent="-342900">
              <a:buFont typeface="+mj-lt"/>
              <a:buAutoNum type="arabicPeriod"/>
            </a:pPr>
            <a:r>
              <a:rPr lang="es-MX" sz="1200" dirty="0"/>
              <a:t>¿Hay alguna manera de mantener el control total sobre la IA?</a:t>
            </a:r>
          </a:p>
          <a:p>
            <a:pPr marL="342900" indent="-342900">
              <a:buFont typeface="+mj-lt"/>
              <a:buAutoNum type="arabicPeriod"/>
            </a:pPr>
            <a:r>
              <a:rPr lang="es-MX" sz="1200" dirty="0"/>
              <a:t>¿Debe considerarse el trato humano de la IA?</a:t>
            </a:r>
            <a:endParaRPr lang="en-US" sz="1200" dirty="0"/>
          </a:p>
        </p:txBody>
      </p:sp>
      <p:cxnSp>
        <p:nvCxnSpPr>
          <p:cNvPr id="7" name="Conector recto 6">
            <a:extLst>
              <a:ext uri="{FF2B5EF4-FFF2-40B4-BE49-F238E27FC236}">
                <a16:creationId xmlns:a16="http://schemas.microsoft.com/office/drawing/2014/main" id="{A5EF61F0-9CDD-590B-1DF4-4293ACD42F7C}"/>
              </a:ext>
            </a:extLst>
          </p:cNvPr>
          <p:cNvCxnSpPr/>
          <p:nvPr/>
        </p:nvCxnSpPr>
        <p:spPr>
          <a:xfrm>
            <a:off x="4572000" y="959026"/>
            <a:ext cx="0" cy="3842425"/>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951CAC94-89EF-1802-CFC7-520D38003F3C}"/>
              </a:ext>
            </a:extLst>
          </p:cNvPr>
          <p:cNvSpPr txBox="1">
            <a:spLocks/>
          </p:cNvSpPr>
          <p:nvPr/>
        </p:nvSpPr>
        <p:spPr>
          <a:xfrm>
            <a:off x="4649821" y="158411"/>
            <a:ext cx="3189361" cy="80061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pPr algn="l"/>
            <a:r>
              <a:rPr lang="es-MX" sz="1400" dirty="0"/>
              <a:t>Principales cuestiones éticas en la tecnología de IA ❕</a:t>
            </a:r>
            <a:endParaRPr lang="en-US" sz="2400" dirty="0"/>
          </a:p>
        </p:txBody>
      </p:sp>
      <p:sp>
        <p:nvSpPr>
          <p:cNvPr id="9" name="Text Placeholder 2">
            <a:extLst>
              <a:ext uri="{FF2B5EF4-FFF2-40B4-BE49-F238E27FC236}">
                <a16:creationId xmlns:a16="http://schemas.microsoft.com/office/drawing/2014/main" id="{443B3533-D500-6FFD-AE92-E9D3D5E1FD12}"/>
              </a:ext>
            </a:extLst>
          </p:cNvPr>
          <p:cNvSpPr txBox="1">
            <a:spLocks/>
          </p:cNvSpPr>
          <p:nvPr/>
        </p:nvSpPr>
        <p:spPr>
          <a:xfrm>
            <a:off x="4649821" y="1067261"/>
            <a:ext cx="3902426" cy="3917827"/>
          </a:xfrm>
          <a:prstGeom prst="rect">
            <a:avLst/>
          </a:prstGeom>
        </p:spPr>
        <p:txBody>
          <a:bodyPr>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s-MX" sz="1200" dirty="0"/>
              <a:t>¿Cómo afrontamos el desempleo debido a la tecnología?</a:t>
            </a:r>
          </a:p>
          <a:p>
            <a:pPr marL="342900" indent="-342900">
              <a:buFont typeface="+mj-lt"/>
              <a:buAutoNum type="arabicPeriod"/>
            </a:pPr>
            <a:r>
              <a:rPr lang="es-MX" sz="1200" dirty="0"/>
              <a:t>¿Cómo podemos distribuir equitativamente la riqueza creada por la tecnología?</a:t>
            </a:r>
          </a:p>
          <a:p>
            <a:pPr marL="342900" indent="-342900">
              <a:buFont typeface="+mj-lt"/>
              <a:buAutoNum type="arabicPeriod"/>
            </a:pPr>
            <a:r>
              <a:rPr lang="es-MX" sz="1200" dirty="0"/>
              <a:t>¿Puede la tecnología influir en nuestro comportamiento e interacciones?</a:t>
            </a:r>
          </a:p>
          <a:p>
            <a:pPr marL="342900" indent="-342900">
              <a:buFont typeface="+mj-lt"/>
              <a:buAutoNum type="arabicPeriod"/>
            </a:pPr>
            <a:r>
              <a:rPr lang="es-MX" sz="1200" dirty="0"/>
              <a:t>¿Cómo protegemos contra posibles errores perjudiciales de la tecnología?</a:t>
            </a:r>
          </a:p>
          <a:p>
            <a:pPr marL="342900" indent="-342900">
              <a:buFont typeface="+mj-lt"/>
              <a:buAutoNum type="arabicPeriod"/>
            </a:pPr>
            <a:r>
              <a:rPr lang="es-MX" sz="1200" dirty="0"/>
              <a:t>¿Podemos eliminar el sesgo en la tecnología?</a:t>
            </a:r>
          </a:p>
          <a:p>
            <a:pPr marL="342900" indent="-342900">
              <a:buFont typeface="+mj-lt"/>
              <a:buAutoNum type="arabicPeriod"/>
            </a:pPr>
            <a:r>
              <a:rPr lang="es-MX" sz="1200" dirty="0"/>
              <a:t>¿Cómo protegemos la tecnología de los adversarios?</a:t>
            </a:r>
          </a:p>
          <a:p>
            <a:pPr marL="342900" indent="-342900">
              <a:buFont typeface="+mj-lt"/>
              <a:buAutoNum type="arabicPeriod"/>
            </a:pPr>
            <a:r>
              <a:rPr lang="es-MX" sz="1200" dirty="0"/>
              <a:t>¿Cómo se pueden evitar las consecuencias no intencionadas de la tecnología?</a:t>
            </a:r>
          </a:p>
          <a:p>
            <a:pPr marL="342900" indent="-342900">
              <a:buFont typeface="+mj-lt"/>
              <a:buAutoNum type="arabicPeriod"/>
            </a:pPr>
            <a:r>
              <a:rPr lang="es-MX" sz="1200" dirty="0"/>
              <a:t>¿Hay alguna manera de mantener el control total sobre la tecnología?</a:t>
            </a:r>
          </a:p>
          <a:p>
            <a:pPr marL="342900" indent="-342900">
              <a:buFont typeface="+mj-lt"/>
              <a:buAutoNum type="arabicPeriod"/>
            </a:pPr>
            <a:r>
              <a:rPr lang="es-MX" sz="1200" dirty="0"/>
              <a:t>¿Debe considerarse el trato humano de la tecnología?</a:t>
            </a:r>
            <a:endParaRPr lang="en-US" sz="1200" dirty="0"/>
          </a:p>
        </p:txBody>
      </p:sp>
    </p:spTree>
    <p:extLst>
      <p:ext uri="{BB962C8B-B14F-4D97-AF65-F5344CB8AC3E}">
        <p14:creationId xmlns:p14="http://schemas.microsoft.com/office/powerpoint/2010/main" val="2288501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25D64-449C-6832-9E84-02A96393B400}"/>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D60042F-9394-8346-9AAF-3D4475A16C0A}"/>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DCF3F444-43D2-6426-C1C7-49AE0CCB64A1}"/>
              </a:ext>
            </a:extLst>
          </p:cNvPr>
          <p:cNvSpPr>
            <a:spLocks noGrp="1"/>
          </p:cNvSpPr>
          <p:nvPr>
            <p:ph type="title"/>
          </p:nvPr>
        </p:nvSpPr>
        <p:spPr>
          <a:xfrm>
            <a:off x="290700" y="936686"/>
            <a:ext cx="5059513" cy="3392303"/>
          </a:xfrm>
        </p:spPr>
        <p:txBody>
          <a:bodyPr/>
          <a:lstStyle/>
          <a:p>
            <a:r>
              <a:rPr lang="es-MX" sz="2400" b="0" dirty="0"/>
              <a:t>Apelar a la </a:t>
            </a:r>
            <a:r>
              <a:rPr lang="es-MX" sz="2400" dirty="0"/>
              <a:t>IA</a:t>
            </a:r>
            <a:r>
              <a:rPr lang="es-MX" sz="2400" b="0" dirty="0"/>
              <a:t> para que las personas piensen en la </a:t>
            </a:r>
            <a:r>
              <a:rPr lang="es-MX" sz="2400" dirty="0"/>
              <a:t>ética</a:t>
            </a:r>
            <a:r>
              <a:rPr lang="es-MX" sz="2400" b="0" dirty="0"/>
              <a:t> </a:t>
            </a:r>
            <a:r>
              <a:rPr lang="es-MX" sz="2400" dirty="0"/>
              <a:t>en la tecnología </a:t>
            </a:r>
            <a:r>
              <a:rPr lang="es-MX" sz="2400" b="0" dirty="0"/>
              <a:t>me recuerda a los geólogos usando piedras mascota como ayudas didácticas. Todo es muy divertido hasta que la lección de geología se convierte en </a:t>
            </a:r>
            <a:r>
              <a:rPr lang="es-MX" sz="2400" dirty="0"/>
              <a:t>psicología de piedras mascota. </a:t>
            </a:r>
            <a:endParaRPr lang="en-US" sz="2400" dirty="0"/>
          </a:p>
        </p:txBody>
      </p:sp>
      <p:pic>
        <p:nvPicPr>
          <p:cNvPr id="11" name="Imagen 10">
            <a:extLst>
              <a:ext uri="{FF2B5EF4-FFF2-40B4-BE49-F238E27FC236}">
                <a16:creationId xmlns:a16="http://schemas.microsoft.com/office/drawing/2014/main" id="{7AA6FE7C-DEB4-2F8A-A7CD-833C272C27F4}"/>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291367">
            <a:off x="4792970" y="-8775"/>
            <a:ext cx="5161052" cy="5161052"/>
          </a:xfrm>
          <a:prstGeom prst="rect">
            <a:avLst/>
          </a:prstGeom>
        </p:spPr>
      </p:pic>
      <p:pic>
        <p:nvPicPr>
          <p:cNvPr id="2050" name="Picture 2" descr="Joven vende piedras con ojos; negocio se vuelve viral">
            <a:extLst>
              <a:ext uri="{FF2B5EF4-FFF2-40B4-BE49-F238E27FC236}">
                <a16:creationId xmlns:a16="http://schemas.microsoft.com/office/drawing/2014/main" id="{BE3E5A92-366D-AEFA-534C-6B58527AC0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00" r="12500"/>
          <a:stretch/>
        </p:blipFill>
        <p:spPr bwMode="auto">
          <a:xfrm>
            <a:off x="5460996" y="875598"/>
            <a:ext cx="3392304" cy="339230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4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8F107-A0DB-28AA-0431-4A3ABD1F7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C81AA0-FAF0-EBC5-7CDC-D7316B682430}"/>
              </a:ext>
            </a:extLst>
          </p:cNvPr>
          <p:cNvSpPr>
            <a:spLocks noGrp="1"/>
          </p:cNvSpPr>
          <p:nvPr>
            <p:ph type="title"/>
          </p:nvPr>
        </p:nvSpPr>
        <p:spPr/>
        <p:txBody>
          <a:bodyPr/>
          <a:lstStyle/>
          <a:p>
            <a:r>
              <a:rPr lang="es-CO" dirty="0"/>
              <a:t>Antropomorfización</a:t>
            </a:r>
            <a:endParaRPr lang="en-US" dirty="0"/>
          </a:p>
        </p:txBody>
      </p:sp>
      <p:sp>
        <p:nvSpPr>
          <p:cNvPr id="3" name="Text Placeholder 2">
            <a:extLst>
              <a:ext uri="{FF2B5EF4-FFF2-40B4-BE49-F238E27FC236}">
                <a16:creationId xmlns:a16="http://schemas.microsoft.com/office/drawing/2014/main" id="{3FA2FC9E-5A32-25F4-CD68-19E5E371D9F7}"/>
              </a:ext>
            </a:extLst>
          </p:cNvPr>
          <p:cNvSpPr>
            <a:spLocks noGrp="1"/>
          </p:cNvSpPr>
          <p:nvPr>
            <p:ph type="body" sz="quarter" idx="10"/>
          </p:nvPr>
        </p:nvSpPr>
        <p:spPr/>
        <p:txBody>
          <a:bodyPr>
            <a:normAutofit/>
          </a:bodyPr>
          <a:lstStyle/>
          <a:p>
            <a:r>
              <a:rPr lang="en-US" dirty="0" err="1"/>
              <a:t>Atribuir</a:t>
            </a:r>
            <a:r>
              <a:rPr lang="en-US" dirty="0"/>
              <a:t> </a:t>
            </a:r>
            <a:r>
              <a:rPr lang="en-US" dirty="0" err="1"/>
              <a:t>características</a:t>
            </a:r>
            <a:r>
              <a:rPr lang="en-US" dirty="0"/>
              <a:t> </a:t>
            </a:r>
            <a:r>
              <a:rPr lang="en-US" dirty="0" err="1"/>
              <a:t>humanas</a:t>
            </a:r>
            <a:r>
              <a:rPr lang="en-US" dirty="0"/>
              <a:t> a </a:t>
            </a:r>
            <a:r>
              <a:rPr lang="en-US" dirty="0" err="1"/>
              <a:t>cosas</a:t>
            </a:r>
            <a:r>
              <a:rPr lang="en-US" dirty="0"/>
              <a:t> que no son </a:t>
            </a:r>
            <a:r>
              <a:rPr lang="en-US" dirty="0" err="1"/>
              <a:t>humanas</a:t>
            </a:r>
            <a:r>
              <a:rPr lang="en-US" dirty="0"/>
              <a:t>. </a:t>
            </a:r>
            <a:endParaRPr lang="en-US" sz="1300" b="0" dirty="0"/>
          </a:p>
        </p:txBody>
      </p:sp>
      <p:pic>
        <p:nvPicPr>
          <p:cNvPr id="10" name="Marcador de posición de imagen 9">
            <a:extLst>
              <a:ext uri="{FF2B5EF4-FFF2-40B4-BE49-F238E27FC236}">
                <a16:creationId xmlns:a16="http://schemas.microsoft.com/office/drawing/2014/main" id="{E145FC31-F42A-7308-884F-7CDAF533ABD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r="2294"/>
          <a:stretch/>
        </p:blipFill>
        <p:spPr>
          <a:xfrm>
            <a:off x="1" y="-1"/>
            <a:ext cx="3735389" cy="5097464"/>
          </a:xfrm>
        </p:spPr>
      </p:pic>
      <p:sp>
        <p:nvSpPr>
          <p:cNvPr id="7" name="Rectángulo 6">
            <a:extLst>
              <a:ext uri="{FF2B5EF4-FFF2-40B4-BE49-F238E27FC236}">
                <a16:creationId xmlns:a16="http://schemas.microsoft.com/office/drawing/2014/main" id="{06857E47-CD50-14CA-212E-C8399923BFB4}"/>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1011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5E2F17B-C059-6B2B-B9B7-E2C10EA24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B2262FBA-9ED5-F96B-7120-CB4BDDE5F79C}"/>
              </a:ext>
            </a:extLst>
          </p:cNvPr>
          <p:cNvSpPr>
            <a:spLocks noGrp="1"/>
          </p:cNvSpPr>
          <p:nvPr>
            <p:ph type="title"/>
          </p:nvPr>
        </p:nvSpPr>
        <p:spPr>
          <a:xfrm>
            <a:off x="450952" y="2114550"/>
            <a:ext cx="8242096" cy="914400"/>
          </a:xfrm>
        </p:spPr>
        <p:txBody>
          <a:bodyPr/>
          <a:lstStyle/>
          <a:p>
            <a:r>
              <a:rPr lang="es-MX" dirty="0"/>
              <a:t>🧑‍🏫</a:t>
            </a:r>
            <a:r>
              <a:rPr lang="en-US" dirty="0"/>
              <a:t>La </a:t>
            </a:r>
            <a:r>
              <a:rPr lang="en-US" dirty="0" err="1"/>
              <a:t>toma</a:t>
            </a:r>
            <a:r>
              <a:rPr lang="en-US" dirty="0"/>
              <a:t> de </a:t>
            </a:r>
            <a:r>
              <a:rPr lang="en-US" dirty="0" err="1"/>
              <a:t>decisiones</a:t>
            </a:r>
            <a:r>
              <a:rPr lang="en-US" dirty="0"/>
              <a:t> es </a:t>
            </a:r>
            <a:r>
              <a:rPr lang="en-US" dirty="0" err="1"/>
              <a:t>una</a:t>
            </a:r>
            <a:r>
              <a:rPr lang="en-US" dirty="0"/>
              <a:t> </a:t>
            </a:r>
            <a:r>
              <a:rPr lang="en-US" dirty="0" err="1"/>
              <a:t>habilidad</a:t>
            </a:r>
            <a:r>
              <a:rPr lang="en-US" dirty="0"/>
              <a:t> que se </a:t>
            </a:r>
            <a:r>
              <a:rPr lang="en-US" dirty="0" err="1"/>
              <a:t>puede</a:t>
            </a:r>
            <a:r>
              <a:rPr lang="en-US" dirty="0"/>
              <a:t> </a:t>
            </a:r>
            <a:r>
              <a:rPr lang="en-US" dirty="0" err="1"/>
              <a:t>mejorar</a:t>
            </a:r>
            <a:r>
              <a:rPr lang="es-MX" dirty="0"/>
              <a:t> 🧑‍🏫</a:t>
            </a:r>
            <a:endParaRPr lang="en-US" dirty="0"/>
          </a:p>
        </p:txBody>
      </p:sp>
      <p:sp>
        <p:nvSpPr>
          <p:cNvPr id="4" name="Text Placeholder 3">
            <a:extLst>
              <a:ext uri="{FF2B5EF4-FFF2-40B4-BE49-F238E27FC236}">
                <a16:creationId xmlns:a16="http://schemas.microsoft.com/office/drawing/2014/main" id="{472F81B4-E017-1DD8-7FA7-E52BD407335B}"/>
              </a:ext>
            </a:extLst>
          </p:cNvPr>
          <p:cNvSpPr>
            <a:spLocks noGrp="1"/>
          </p:cNvSpPr>
          <p:nvPr>
            <p:ph type="body" sz="quarter" idx="11"/>
          </p:nvPr>
        </p:nvSpPr>
        <p:spPr/>
        <p:txBody>
          <a:bodyPr/>
          <a:lstStyle/>
          <a:p>
            <a:r>
              <a:rPr lang="en-US" dirty="0"/>
              <a:t>CEFA 2025</a:t>
            </a:r>
          </a:p>
        </p:txBody>
      </p:sp>
    </p:spTree>
    <p:extLst>
      <p:ext uri="{BB962C8B-B14F-4D97-AF65-F5344CB8AC3E}">
        <p14:creationId xmlns:p14="http://schemas.microsoft.com/office/powerpoint/2010/main" val="2913214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18E41-EE62-8893-A3BD-61A9879F6261}"/>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ED3A29E7-0487-5930-0573-85541F2AD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1543F2DB-E0F1-0725-2413-418CBAEA7305}"/>
              </a:ext>
            </a:extLst>
          </p:cNvPr>
          <p:cNvSpPr>
            <a:spLocks noGrp="1"/>
          </p:cNvSpPr>
          <p:nvPr>
            <p:ph type="title"/>
          </p:nvPr>
        </p:nvSpPr>
        <p:spPr>
          <a:xfrm>
            <a:off x="822644" y="691216"/>
            <a:ext cx="8778240" cy="548640"/>
          </a:xfrm>
        </p:spPr>
        <p:txBody>
          <a:bodyPr/>
          <a:lstStyle/>
          <a:p>
            <a:r>
              <a:rPr lang="en-US" dirty="0"/>
              <a:t>12 pasos de la </a:t>
            </a:r>
            <a:r>
              <a:rPr lang="en-US" dirty="0" err="1"/>
              <a:t>estadística</a:t>
            </a:r>
            <a:endParaRPr lang="en-US" dirty="0"/>
          </a:p>
        </p:txBody>
      </p:sp>
      <p:sp>
        <p:nvSpPr>
          <p:cNvPr id="3" name="Text Placeholder 2">
            <a:extLst>
              <a:ext uri="{FF2B5EF4-FFF2-40B4-BE49-F238E27FC236}">
                <a16:creationId xmlns:a16="http://schemas.microsoft.com/office/drawing/2014/main" id="{A946343C-F956-2191-C408-666ADCB287A5}"/>
              </a:ext>
            </a:extLst>
          </p:cNvPr>
          <p:cNvSpPr>
            <a:spLocks noGrp="1"/>
          </p:cNvSpPr>
          <p:nvPr>
            <p:ph type="body" sz="quarter" idx="10"/>
          </p:nvPr>
        </p:nvSpPr>
        <p:spPr>
          <a:xfrm>
            <a:off x="822644" y="1348613"/>
            <a:ext cx="8778241" cy="3626147"/>
          </a:xfrm>
        </p:spPr>
        <p:txBody>
          <a:bodyPr>
            <a:normAutofit lnSpcReduction="10000"/>
          </a:bodyPr>
          <a:lstStyle/>
          <a:p>
            <a:pPr marL="342900" indent="-342900">
              <a:buFont typeface="+mj-lt"/>
              <a:buAutoNum type="arabicPeriod"/>
            </a:pPr>
            <a:r>
              <a:rPr lang="es-MX" dirty="0"/>
              <a:t>Acción por defecto</a:t>
            </a:r>
          </a:p>
          <a:p>
            <a:pPr marL="342900" indent="-342900">
              <a:buFont typeface="+mj-lt"/>
              <a:buAutoNum type="arabicPeriod"/>
            </a:pPr>
            <a:r>
              <a:rPr lang="es-MX" dirty="0"/>
              <a:t>Operacionalización</a:t>
            </a:r>
          </a:p>
          <a:p>
            <a:pPr marL="342900" indent="-342900">
              <a:buFont typeface="+mj-lt"/>
              <a:buAutoNum type="arabicPeriod"/>
            </a:pPr>
            <a:r>
              <a:rPr lang="es-MX" dirty="0"/>
              <a:t>Población</a:t>
            </a:r>
          </a:p>
          <a:p>
            <a:pPr marL="342900" indent="-342900">
              <a:buFont typeface="+mj-lt"/>
              <a:buAutoNum type="arabicPeriod"/>
            </a:pPr>
            <a:r>
              <a:rPr lang="es-MX" dirty="0"/>
              <a:t>Simulación</a:t>
            </a:r>
          </a:p>
          <a:p>
            <a:pPr marL="342900" indent="-342900">
              <a:buFont typeface="+mj-lt"/>
              <a:buAutoNum type="arabicPeriod"/>
            </a:pPr>
            <a:r>
              <a:rPr lang="es-MX" dirty="0"/>
              <a:t>Estrategia de datos</a:t>
            </a:r>
          </a:p>
          <a:p>
            <a:pPr marL="342900" indent="-342900">
              <a:buFont typeface="+mj-lt"/>
              <a:buAutoNum type="arabicPeriod"/>
            </a:pPr>
            <a:r>
              <a:rPr lang="es-MX" dirty="0"/>
              <a:t>Suposiciones</a:t>
            </a:r>
          </a:p>
          <a:p>
            <a:pPr marL="342900" indent="-342900">
              <a:buFont typeface="+mj-lt"/>
              <a:buAutoNum type="arabicPeriod"/>
            </a:pPr>
            <a:r>
              <a:rPr lang="es-MX" dirty="0"/>
              <a:t>Hipótesis</a:t>
            </a:r>
          </a:p>
          <a:p>
            <a:pPr marL="342900" indent="-342900">
              <a:buFont typeface="+mj-lt"/>
              <a:buAutoNum type="arabicPeriod"/>
            </a:pPr>
            <a:r>
              <a:rPr lang="es-MX" dirty="0"/>
              <a:t>Selección de método</a:t>
            </a:r>
          </a:p>
          <a:p>
            <a:pPr marL="342900" indent="-342900">
              <a:buFont typeface="+mj-lt"/>
              <a:buAutoNum type="arabicPeriod"/>
            </a:pPr>
            <a:r>
              <a:rPr lang="es-MX" dirty="0"/>
              <a:t>Análisis de potencia y revisión de código</a:t>
            </a:r>
          </a:p>
          <a:p>
            <a:pPr marL="342900" indent="-342900">
              <a:buFont typeface="+mj-lt"/>
              <a:buAutoNum type="arabicPeriod"/>
            </a:pPr>
            <a:r>
              <a:rPr lang="es-MX" dirty="0"/>
              <a:t>Recolección</a:t>
            </a:r>
          </a:p>
          <a:p>
            <a:pPr marL="342900" indent="-342900">
              <a:buFont typeface="+mj-lt"/>
              <a:buAutoNum type="arabicPeriod"/>
            </a:pPr>
            <a:r>
              <a:rPr lang="es-MX" dirty="0"/>
              <a:t>Prueba</a:t>
            </a:r>
          </a:p>
          <a:p>
            <a:pPr marL="342900" indent="-342900">
              <a:buFont typeface="+mj-lt"/>
              <a:buAutoNum type="arabicPeriod"/>
            </a:pPr>
            <a:r>
              <a:rPr lang="es-MX" dirty="0"/>
              <a:t>Reporte</a:t>
            </a:r>
            <a:endParaRPr lang="en-US" dirty="0"/>
          </a:p>
        </p:txBody>
      </p:sp>
      <p:pic>
        <p:nvPicPr>
          <p:cNvPr id="11" name="Imagen 10">
            <a:extLst>
              <a:ext uri="{FF2B5EF4-FFF2-40B4-BE49-F238E27FC236}">
                <a16:creationId xmlns:a16="http://schemas.microsoft.com/office/drawing/2014/main" id="{9D8BE555-81D8-8B31-3722-9B67A898DF06}"/>
              </a:ext>
            </a:extLst>
          </p:cNvPr>
          <p:cNvPicPr>
            <a:picLocks noChangeAspect="1"/>
          </p:cNvPicPr>
          <p:nvPr/>
        </p:nvPicPr>
        <p:blipFill>
          <a:blip r:embed="rId3">
            <a:alphaModFix amt="12000"/>
          </a:blip>
          <a:stretch>
            <a:fillRect/>
          </a:stretch>
        </p:blipFill>
        <p:spPr>
          <a:xfrm>
            <a:off x="5538281" y="1348613"/>
            <a:ext cx="3907278" cy="3907278"/>
          </a:xfrm>
          <a:prstGeom prst="rect">
            <a:avLst/>
          </a:prstGeom>
        </p:spPr>
      </p:pic>
    </p:spTree>
    <p:extLst>
      <p:ext uri="{BB962C8B-B14F-4D97-AF65-F5344CB8AC3E}">
        <p14:creationId xmlns:p14="http://schemas.microsoft.com/office/powerpoint/2010/main" val="858061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AAB37-DC3C-BA6A-EBFD-28C17A363A22}"/>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A07B4CC-8571-E90E-8B26-913CFD684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A68B3C1-FF39-8FE9-8927-D63C1131FBA7}"/>
              </a:ext>
            </a:extLst>
          </p:cNvPr>
          <p:cNvSpPr>
            <a:spLocks noGrp="1"/>
          </p:cNvSpPr>
          <p:nvPr>
            <p:ph type="title"/>
          </p:nvPr>
        </p:nvSpPr>
        <p:spPr>
          <a:xfrm>
            <a:off x="822960" y="647700"/>
            <a:ext cx="8778240" cy="914400"/>
          </a:xfrm>
        </p:spPr>
        <p:txBody>
          <a:bodyPr/>
          <a:lstStyle/>
          <a:p>
            <a:r>
              <a:rPr lang="es-CO" dirty="0"/>
              <a:t>Un valor p es:</a:t>
            </a:r>
            <a:endParaRPr lang="en-US" dirty="0"/>
          </a:p>
        </p:txBody>
      </p:sp>
      <p:sp>
        <p:nvSpPr>
          <p:cNvPr id="3" name="Text Placeholder 2">
            <a:extLst>
              <a:ext uri="{FF2B5EF4-FFF2-40B4-BE49-F238E27FC236}">
                <a16:creationId xmlns:a16="http://schemas.microsoft.com/office/drawing/2014/main" id="{BC30A40B-0E9A-F0E0-12C1-C05DAF3B3124}"/>
              </a:ext>
            </a:extLst>
          </p:cNvPr>
          <p:cNvSpPr>
            <a:spLocks noGrp="1"/>
          </p:cNvSpPr>
          <p:nvPr>
            <p:ph type="body" sz="quarter" idx="10"/>
          </p:nvPr>
        </p:nvSpPr>
        <p:spPr>
          <a:xfrm>
            <a:off x="822644" y="1769745"/>
            <a:ext cx="6502284" cy="3084357"/>
          </a:xfrm>
        </p:spPr>
        <p:txBody>
          <a:bodyPr/>
          <a:lstStyle/>
          <a:p>
            <a:pPr marL="342900" indent="-342900">
              <a:buAutoNum type="alphaUcParenR"/>
            </a:pPr>
            <a:r>
              <a:rPr lang="es-MX" dirty="0"/>
              <a:t>La probabilidad general de obtener la muestra observada.</a:t>
            </a:r>
            <a:br>
              <a:rPr lang="es-MX" dirty="0"/>
            </a:br>
            <a:endParaRPr lang="es-MX" dirty="0"/>
          </a:p>
          <a:p>
            <a:pPr marL="342900" indent="-342900">
              <a:buAutoNum type="alphaUcParenR"/>
            </a:pPr>
            <a:r>
              <a:rPr lang="es-MX" dirty="0"/>
              <a:t>La probabilidad de que la hipótesis nula sea verdadera.</a:t>
            </a:r>
            <a:br>
              <a:rPr lang="es-MX" dirty="0"/>
            </a:br>
            <a:endParaRPr lang="es-MX" dirty="0"/>
          </a:p>
          <a:p>
            <a:pPr marL="342900" indent="-342900">
              <a:buAutoNum type="alphaUcParenR"/>
            </a:pPr>
            <a:r>
              <a:rPr lang="es-MX" dirty="0"/>
              <a:t>El nivel de significancia de la prueba.</a:t>
            </a:r>
            <a:br>
              <a:rPr lang="es-MX" dirty="0"/>
            </a:br>
            <a:endParaRPr lang="es-MX" dirty="0"/>
          </a:p>
          <a:p>
            <a:pPr marL="342900" indent="-342900">
              <a:buAutoNum type="alphaUcParenR"/>
            </a:pPr>
            <a:r>
              <a:rPr lang="es-MX" dirty="0"/>
              <a:t>La probabilidad de que la hipótesis nula sea falsa.</a:t>
            </a:r>
            <a:br>
              <a:rPr lang="es-MX" dirty="0"/>
            </a:br>
            <a:endParaRPr lang="es-MX" dirty="0"/>
          </a:p>
          <a:p>
            <a:pPr marL="342900" indent="-342900">
              <a:buAutoNum type="alphaUcParenR"/>
            </a:pPr>
            <a:r>
              <a:rPr lang="es-MX" dirty="0"/>
              <a:t>La probabilidad de rechazar falsamente la hipótesis nula.</a:t>
            </a:r>
            <a:endParaRPr lang="en-US" dirty="0"/>
          </a:p>
        </p:txBody>
      </p:sp>
    </p:spTree>
    <p:extLst>
      <p:ext uri="{BB962C8B-B14F-4D97-AF65-F5344CB8AC3E}">
        <p14:creationId xmlns:p14="http://schemas.microsoft.com/office/powerpoint/2010/main" val="2767850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DD5C3-2F64-859B-A93C-D3C3FA442E58}"/>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1663446A-7013-7D82-FA4F-85DD84C7D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57E72106-7971-1AE6-DDC9-10E10AC5CE34}"/>
              </a:ext>
            </a:extLst>
          </p:cNvPr>
          <p:cNvSpPr>
            <a:spLocks noGrp="1"/>
          </p:cNvSpPr>
          <p:nvPr>
            <p:ph type="title"/>
          </p:nvPr>
        </p:nvSpPr>
        <p:spPr>
          <a:xfrm>
            <a:off x="331469" y="703800"/>
            <a:ext cx="8481061" cy="914400"/>
          </a:xfrm>
        </p:spPr>
        <p:txBody>
          <a:bodyPr/>
          <a:lstStyle/>
          <a:p>
            <a:r>
              <a:rPr lang="en-US" dirty="0" err="1"/>
              <a:t>Definición</a:t>
            </a:r>
            <a:r>
              <a:rPr lang="en-US" dirty="0"/>
              <a:t> valor p</a:t>
            </a:r>
          </a:p>
        </p:txBody>
      </p:sp>
      <p:sp>
        <p:nvSpPr>
          <p:cNvPr id="4" name="Text Placeholder 3">
            <a:extLst>
              <a:ext uri="{FF2B5EF4-FFF2-40B4-BE49-F238E27FC236}">
                <a16:creationId xmlns:a16="http://schemas.microsoft.com/office/drawing/2014/main" id="{E6EA3975-A3D2-154A-E278-C282A88E7BD3}"/>
              </a:ext>
            </a:extLst>
          </p:cNvPr>
          <p:cNvSpPr>
            <a:spLocks noGrp="1"/>
          </p:cNvSpPr>
          <p:nvPr>
            <p:ph type="body" sz="quarter" idx="11"/>
          </p:nvPr>
        </p:nvSpPr>
        <p:spPr>
          <a:xfrm>
            <a:off x="331469" y="1790866"/>
            <a:ext cx="5057654" cy="1750002"/>
          </a:xfrm>
        </p:spPr>
        <p:txBody>
          <a:bodyPr>
            <a:normAutofit/>
          </a:bodyPr>
          <a:lstStyle/>
          <a:p>
            <a:r>
              <a:rPr lang="es-MX" dirty="0"/>
              <a:t>Un valor p es la probabilidad de obtener una muestra al menos tan extrema como la que acabamos de observar en un mundo donde la hipótesis nula es realmente verdadera.</a:t>
            </a:r>
            <a:endParaRPr lang="en-US" dirty="0"/>
          </a:p>
        </p:txBody>
      </p:sp>
      <p:pic>
        <p:nvPicPr>
          <p:cNvPr id="9" name="Imagen 8">
            <a:extLst>
              <a:ext uri="{FF2B5EF4-FFF2-40B4-BE49-F238E27FC236}">
                <a16:creationId xmlns:a16="http://schemas.microsoft.com/office/drawing/2014/main" id="{3C241965-A8AC-2B4C-8324-6EE574443159}"/>
              </a:ext>
            </a:extLst>
          </p:cNvPr>
          <p:cNvPicPr>
            <a:picLocks noChangeAspect="1"/>
          </p:cNvPicPr>
          <p:nvPr/>
        </p:nvPicPr>
        <p:blipFill>
          <a:blip r:embed="rId3">
            <a:alphaModFix amt="12000"/>
          </a:blip>
          <a:stretch>
            <a:fillRect/>
          </a:stretch>
        </p:blipFill>
        <p:spPr>
          <a:xfrm>
            <a:off x="5538281" y="1348613"/>
            <a:ext cx="3907278" cy="3907278"/>
          </a:xfrm>
          <a:prstGeom prst="rect">
            <a:avLst/>
          </a:prstGeom>
        </p:spPr>
      </p:pic>
      <p:sp>
        <p:nvSpPr>
          <p:cNvPr id="10" name="Text Placeholder 2">
            <a:extLst>
              <a:ext uri="{FF2B5EF4-FFF2-40B4-BE49-F238E27FC236}">
                <a16:creationId xmlns:a16="http://schemas.microsoft.com/office/drawing/2014/main" id="{8641D150-E00B-6E72-9B56-E8F17DD5255F}"/>
              </a:ext>
            </a:extLst>
          </p:cNvPr>
          <p:cNvSpPr>
            <a:spLocks noGrp="1"/>
          </p:cNvSpPr>
          <p:nvPr>
            <p:ph type="body" sz="quarter" idx="10"/>
          </p:nvPr>
        </p:nvSpPr>
        <p:spPr>
          <a:xfrm>
            <a:off x="331469" y="3203094"/>
            <a:ext cx="3581400" cy="787940"/>
          </a:xfrm>
        </p:spPr>
        <p:txBody>
          <a:bodyPr>
            <a:normAutofit/>
          </a:bodyPr>
          <a:lstStyle/>
          <a:p>
            <a:r>
              <a:rPr lang="es-MX" dirty="0">
                <a:solidFill>
                  <a:srgbClr val="24397F"/>
                </a:solidFill>
              </a:rPr>
              <a:t>Un valor p pequeño hace que tu hipótesis nula (H₀) parezca ridícula</a:t>
            </a:r>
            <a:endParaRPr lang="en-US" dirty="0">
              <a:solidFill>
                <a:srgbClr val="24397F"/>
              </a:solidFill>
            </a:endParaRPr>
          </a:p>
        </p:txBody>
      </p:sp>
    </p:spTree>
    <p:extLst>
      <p:ext uri="{BB962C8B-B14F-4D97-AF65-F5344CB8AC3E}">
        <p14:creationId xmlns:p14="http://schemas.microsoft.com/office/powerpoint/2010/main" val="3764877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9C46-F502-F3AA-BF1A-9996DC25A167}"/>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6FD88EF8-AA02-5D6C-5C91-AD5F9568E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28A24C67-E5A9-2A5E-1073-F726C1ED902E}"/>
              </a:ext>
            </a:extLst>
          </p:cNvPr>
          <p:cNvSpPr>
            <a:spLocks noGrp="1"/>
          </p:cNvSpPr>
          <p:nvPr>
            <p:ph type="title"/>
          </p:nvPr>
        </p:nvSpPr>
        <p:spPr/>
        <p:txBody>
          <a:bodyPr/>
          <a:lstStyle/>
          <a:p>
            <a:pPr algn="ctr"/>
            <a:r>
              <a:rPr lang="es-CO" dirty="0"/>
              <a:t>Analogía</a:t>
            </a:r>
            <a:endParaRPr lang="en-US" dirty="0"/>
          </a:p>
        </p:txBody>
      </p:sp>
      <p:sp>
        <p:nvSpPr>
          <p:cNvPr id="3" name="Text Placeholder 2">
            <a:extLst>
              <a:ext uri="{FF2B5EF4-FFF2-40B4-BE49-F238E27FC236}">
                <a16:creationId xmlns:a16="http://schemas.microsoft.com/office/drawing/2014/main" id="{83508C48-E2FC-D6E0-B946-FD69E9D7A4C8}"/>
              </a:ext>
            </a:extLst>
          </p:cNvPr>
          <p:cNvSpPr>
            <a:spLocks noGrp="1"/>
          </p:cNvSpPr>
          <p:nvPr>
            <p:ph type="body" sz="quarter" idx="10"/>
          </p:nvPr>
        </p:nvSpPr>
        <p:spPr>
          <a:xfrm>
            <a:off x="3604740" y="1732458"/>
            <a:ext cx="4780503" cy="2334882"/>
          </a:xfrm>
        </p:spPr>
        <p:txBody>
          <a:bodyPr>
            <a:normAutofit/>
          </a:bodyPr>
          <a:lstStyle/>
          <a:p>
            <a:r>
              <a:rPr lang="es-CO" dirty="0"/>
              <a:t>Hipótesis nula = </a:t>
            </a:r>
            <a:r>
              <a:rPr lang="es-CO" dirty="0">
                <a:solidFill>
                  <a:srgbClr val="24397F"/>
                </a:solidFill>
              </a:rPr>
              <a:t>inocencia</a:t>
            </a:r>
          </a:p>
          <a:p>
            <a:r>
              <a:rPr lang="es-CO" dirty="0"/>
              <a:t>Muestra = </a:t>
            </a:r>
            <a:r>
              <a:rPr lang="es-CO" dirty="0">
                <a:solidFill>
                  <a:srgbClr val="24397F"/>
                </a:solidFill>
              </a:rPr>
              <a:t>evidencia</a:t>
            </a:r>
          </a:p>
          <a:p>
            <a:r>
              <a:rPr lang="es-MX" dirty="0"/>
              <a:t>Rechazar la hipótesis nula = </a:t>
            </a:r>
            <a:r>
              <a:rPr lang="es-MX" dirty="0">
                <a:solidFill>
                  <a:srgbClr val="24397F"/>
                </a:solidFill>
              </a:rPr>
              <a:t>condenar</a:t>
            </a:r>
          </a:p>
          <a:p>
            <a:endParaRPr lang="es-MX" dirty="0"/>
          </a:p>
          <a:p>
            <a:pPr marL="0" indent="0">
              <a:buNone/>
            </a:pPr>
            <a:r>
              <a:rPr lang="es-MX" dirty="0"/>
              <a:t>Un valor p es la probabilidad de obtener una muestra al menos tan extrema como la que acabamos de observar en un mundo donde la hipótesis nula es realmente verdadera.</a:t>
            </a:r>
            <a:endParaRPr lang="en-US" dirty="0"/>
          </a:p>
        </p:txBody>
      </p:sp>
      <p:pic>
        <p:nvPicPr>
          <p:cNvPr id="7" name="Marcador de posición de imagen 6">
            <a:extLst>
              <a:ext uri="{FF2B5EF4-FFF2-40B4-BE49-F238E27FC236}">
                <a16:creationId xmlns:a16="http://schemas.microsoft.com/office/drawing/2014/main" id="{AD3097D4-A6B6-9A19-8262-C54273B8D17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3401" b="3401"/>
          <a:stretch/>
        </p:blipFill>
        <p:spPr>
          <a:xfrm>
            <a:off x="355364" y="876630"/>
            <a:ext cx="2894012" cy="4046538"/>
          </a:xfrm>
        </p:spPr>
      </p:pic>
    </p:spTree>
    <p:extLst>
      <p:ext uri="{BB962C8B-B14F-4D97-AF65-F5344CB8AC3E}">
        <p14:creationId xmlns:p14="http://schemas.microsoft.com/office/powerpoint/2010/main" val="3757044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19ABB-829B-2216-3805-04AC98626B3D}"/>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0244A3EC-759C-C1AF-D129-61E80ECBF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894B55FF-2630-6EF5-7840-B46ED7408191}"/>
              </a:ext>
            </a:extLst>
          </p:cNvPr>
          <p:cNvSpPr>
            <a:spLocks noGrp="1"/>
          </p:cNvSpPr>
          <p:nvPr>
            <p:ph type="title"/>
          </p:nvPr>
        </p:nvSpPr>
        <p:spPr/>
        <p:txBody>
          <a:bodyPr/>
          <a:lstStyle/>
          <a:p>
            <a:pPr algn="ctr"/>
            <a:r>
              <a:rPr lang="es-CO" dirty="0"/>
              <a:t>Analogía</a:t>
            </a:r>
            <a:endParaRPr lang="en-US" dirty="0"/>
          </a:p>
        </p:txBody>
      </p:sp>
      <p:sp>
        <p:nvSpPr>
          <p:cNvPr id="3" name="Text Placeholder 2">
            <a:extLst>
              <a:ext uri="{FF2B5EF4-FFF2-40B4-BE49-F238E27FC236}">
                <a16:creationId xmlns:a16="http://schemas.microsoft.com/office/drawing/2014/main" id="{FDF9FDD6-C564-E029-5777-9CBB9410FBEF}"/>
              </a:ext>
            </a:extLst>
          </p:cNvPr>
          <p:cNvSpPr>
            <a:spLocks noGrp="1"/>
          </p:cNvSpPr>
          <p:nvPr>
            <p:ph type="body" sz="quarter" idx="10"/>
          </p:nvPr>
        </p:nvSpPr>
        <p:spPr>
          <a:xfrm>
            <a:off x="3604740" y="1732458"/>
            <a:ext cx="4780503" cy="2334882"/>
          </a:xfrm>
        </p:spPr>
        <p:txBody>
          <a:bodyPr>
            <a:normAutofit/>
          </a:bodyPr>
          <a:lstStyle/>
          <a:p>
            <a:r>
              <a:rPr lang="es-CO" dirty="0"/>
              <a:t>Hipótesis nula = </a:t>
            </a:r>
            <a:r>
              <a:rPr lang="es-CO" dirty="0">
                <a:solidFill>
                  <a:srgbClr val="24397F"/>
                </a:solidFill>
              </a:rPr>
              <a:t>inocencia</a:t>
            </a:r>
          </a:p>
          <a:p>
            <a:r>
              <a:rPr lang="es-CO" dirty="0"/>
              <a:t>Muestra = </a:t>
            </a:r>
            <a:r>
              <a:rPr lang="es-CO" dirty="0">
                <a:solidFill>
                  <a:srgbClr val="24397F"/>
                </a:solidFill>
              </a:rPr>
              <a:t>evidencia</a:t>
            </a:r>
          </a:p>
          <a:p>
            <a:r>
              <a:rPr lang="es-MX" dirty="0"/>
              <a:t>Rechazar la hipótesis nula = </a:t>
            </a:r>
            <a:r>
              <a:rPr lang="es-MX" dirty="0">
                <a:solidFill>
                  <a:srgbClr val="24397F"/>
                </a:solidFill>
              </a:rPr>
              <a:t>condenar</a:t>
            </a:r>
          </a:p>
          <a:p>
            <a:endParaRPr lang="es-MX" dirty="0"/>
          </a:p>
          <a:p>
            <a:pPr marL="0" indent="0">
              <a:buNone/>
            </a:pPr>
            <a:r>
              <a:rPr lang="es-MX" dirty="0"/>
              <a:t>Un valor p es la probabilidad de encontrar al menos tanta evidencia condenatoria </a:t>
            </a:r>
            <a:r>
              <a:rPr lang="es-MX" b="1" dirty="0"/>
              <a:t>si la persona es realmente inocente</a:t>
            </a:r>
            <a:r>
              <a:rPr lang="es-MX" dirty="0"/>
              <a:t>.</a:t>
            </a:r>
            <a:endParaRPr lang="en-US" dirty="0"/>
          </a:p>
        </p:txBody>
      </p:sp>
      <p:pic>
        <p:nvPicPr>
          <p:cNvPr id="7" name="Marcador de posición de imagen 6">
            <a:extLst>
              <a:ext uri="{FF2B5EF4-FFF2-40B4-BE49-F238E27FC236}">
                <a16:creationId xmlns:a16="http://schemas.microsoft.com/office/drawing/2014/main" id="{9477C3F2-D801-4935-D7B3-EC22E25BC81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11" b="211"/>
          <a:stretch/>
        </p:blipFill>
        <p:spPr>
          <a:xfrm>
            <a:off x="355364" y="876630"/>
            <a:ext cx="2894012" cy="4046538"/>
          </a:xfrm>
        </p:spPr>
      </p:pic>
    </p:spTree>
    <p:extLst>
      <p:ext uri="{BB962C8B-B14F-4D97-AF65-F5344CB8AC3E}">
        <p14:creationId xmlns:p14="http://schemas.microsoft.com/office/powerpoint/2010/main" val="1112618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B22B1-9FB7-8069-1458-784BC222FD2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BF46077-90B2-B4A1-9500-3D7BB93E1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26246EE5-D98C-9D15-4B7F-4EB39EE50063}"/>
              </a:ext>
            </a:extLst>
          </p:cNvPr>
          <p:cNvSpPr>
            <a:spLocks noGrp="1"/>
          </p:cNvSpPr>
          <p:nvPr>
            <p:ph type="title"/>
          </p:nvPr>
        </p:nvSpPr>
        <p:spPr/>
        <p:txBody>
          <a:bodyPr/>
          <a:lstStyle/>
          <a:p>
            <a:pPr algn="ctr"/>
            <a:r>
              <a:rPr lang="es-CO" dirty="0"/>
              <a:t>Analogía</a:t>
            </a:r>
            <a:endParaRPr lang="en-US" dirty="0"/>
          </a:p>
        </p:txBody>
      </p:sp>
      <p:sp>
        <p:nvSpPr>
          <p:cNvPr id="3" name="Text Placeholder 2">
            <a:extLst>
              <a:ext uri="{FF2B5EF4-FFF2-40B4-BE49-F238E27FC236}">
                <a16:creationId xmlns:a16="http://schemas.microsoft.com/office/drawing/2014/main" id="{F64583F2-76CC-3A33-68BD-8F153DA7EC51}"/>
              </a:ext>
            </a:extLst>
          </p:cNvPr>
          <p:cNvSpPr>
            <a:spLocks noGrp="1"/>
          </p:cNvSpPr>
          <p:nvPr>
            <p:ph type="body" sz="quarter" idx="10"/>
          </p:nvPr>
        </p:nvSpPr>
        <p:spPr>
          <a:xfrm>
            <a:off x="293376" y="1561371"/>
            <a:ext cx="3525634" cy="2752278"/>
          </a:xfrm>
        </p:spPr>
        <p:txBody>
          <a:bodyPr>
            <a:normAutofit/>
          </a:bodyPr>
          <a:lstStyle/>
          <a:p>
            <a:pPr marL="0" indent="0">
              <a:buNone/>
            </a:pPr>
            <a:r>
              <a:rPr lang="es-MX" sz="1800" b="0" i="0" u="none" strike="noStrike" dirty="0">
                <a:solidFill>
                  <a:srgbClr val="000000"/>
                </a:solidFill>
                <a:effectLst/>
                <a:latin typeface="Aptos" panose="020B0004020202020204" pitchFamily="34" charset="0"/>
              </a:rPr>
              <a:t>Un </a:t>
            </a:r>
            <a:r>
              <a:rPr lang="es-MX" sz="1800" b="1" i="0" u="none" strike="noStrike" dirty="0">
                <a:solidFill>
                  <a:srgbClr val="000000"/>
                </a:solidFill>
                <a:effectLst/>
                <a:latin typeface="Aptos" panose="020B0004020202020204" pitchFamily="34" charset="0"/>
              </a:rPr>
              <a:t>valor p</a:t>
            </a:r>
            <a:r>
              <a:rPr lang="es-MX" sz="1800" b="0" i="0" u="none" strike="noStrike" dirty="0">
                <a:solidFill>
                  <a:srgbClr val="000000"/>
                </a:solidFill>
                <a:effectLst/>
                <a:latin typeface="Aptos" panose="020B0004020202020204" pitchFamily="34" charset="0"/>
              </a:rPr>
              <a:t> es la probabilidad de encontrar evidencia al menos tan condenatoria como la nuestra en un mundo donde la hipótesis nula es realmente cierta.</a:t>
            </a:r>
            <a:r>
              <a:rPr lang="es-MX" sz="1800" b="0" i="0" dirty="0">
                <a:solidFill>
                  <a:srgbClr val="000000"/>
                </a:solidFill>
                <a:effectLst/>
                <a:latin typeface="Aptos" panose="020B0004020202020204" pitchFamily="34" charset="0"/>
              </a:rPr>
              <a:t>​</a:t>
            </a:r>
          </a:p>
          <a:p>
            <a:pPr marL="0" indent="0">
              <a:buNone/>
            </a:pPr>
            <a:endParaRPr lang="es-MX" sz="1800" dirty="0">
              <a:solidFill>
                <a:srgbClr val="000000"/>
              </a:solidFill>
              <a:latin typeface="Aptos" panose="020B0004020202020204" pitchFamily="34" charset="0"/>
            </a:endParaRPr>
          </a:p>
          <a:p>
            <a:r>
              <a:rPr lang="es-MX" dirty="0"/>
              <a:t>Piensa en los valores p en términos de cuán fácil es </a:t>
            </a:r>
            <a:r>
              <a:rPr lang="es-MX" b="1" dirty="0"/>
              <a:t>hacer una condena falsa</a:t>
            </a:r>
            <a:r>
              <a:rPr lang="es-MX" dirty="0"/>
              <a:t> solo basada en esta evidencia</a:t>
            </a:r>
            <a:endParaRPr lang="en-US" dirty="0"/>
          </a:p>
        </p:txBody>
      </p:sp>
      <p:pic>
        <p:nvPicPr>
          <p:cNvPr id="10" name="Marcador de posición de imagen 9">
            <a:extLst>
              <a:ext uri="{FF2B5EF4-FFF2-40B4-BE49-F238E27FC236}">
                <a16:creationId xmlns:a16="http://schemas.microsoft.com/office/drawing/2014/main" id="{CF17BEFB-0CAD-7F58-D888-7602A484DD4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9885" r="29885"/>
          <a:stretch/>
        </p:blipFill>
        <p:spPr>
          <a:xfrm>
            <a:off x="4285829" y="1561371"/>
            <a:ext cx="1909973" cy="2670609"/>
          </a:xfrm>
        </p:spPr>
      </p:pic>
      <p:pic>
        <p:nvPicPr>
          <p:cNvPr id="5122" name="Picture 2" descr="Sociedad Mexicana en Ciencias Forenses - TÉCNICAS DE ANÁLISIS DE HUELLAS  DACTILARES. Por: Victor Manuel Placier Jimenez. Perito en Criminalística.  (55) 91657006 Whats App mpdesegd@gmail.com Desde finales del siglo XIX las  huellas">
            <a:extLst>
              <a:ext uri="{FF2B5EF4-FFF2-40B4-BE49-F238E27FC236}">
                <a16:creationId xmlns:a16="http://schemas.microsoft.com/office/drawing/2014/main" id="{070EB212-3EDD-DCE4-9052-54ED45C8A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724" y="1704405"/>
            <a:ext cx="216217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482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A1AA5-B683-564D-2D25-CDD248C08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E0E7E-15CA-050E-DDF8-C0232661DB11}"/>
              </a:ext>
            </a:extLst>
          </p:cNvPr>
          <p:cNvSpPr>
            <a:spLocks noGrp="1"/>
          </p:cNvSpPr>
          <p:nvPr>
            <p:ph type="title"/>
          </p:nvPr>
        </p:nvSpPr>
        <p:spPr>
          <a:xfrm>
            <a:off x="317557" y="232903"/>
            <a:ext cx="4254443" cy="548640"/>
          </a:xfrm>
        </p:spPr>
        <p:txBody>
          <a:bodyPr/>
          <a:lstStyle/>
          <a:p>
            <a:r>
              <a:rPr lang="pt-BR" sz="1600" dirty="0"/>
              <a:t>12 Pasos de ML/IA </a:t>
            </a:r>
            <a:endParaRPr lang="en-US" sz="1600" dirty="0"/>
          </a:p>
        </p:txBody>
      </p:sp>
      <p:sp>
        <p:nvSpPr>
          <p:cNvPr id="4" name="Text Placeholder 3">
            <a:extLst>
              <a:ext uri="{FF2B5EF4-FFF2-40B4-BE49-F238E27FC236}">
                <a16:creationId xmlns:a16="http://schemas.microsoft.com/office/drawing/2014/main" id="{378DE0E8-579D-E451-6C80-75C8EDB553AE}"/>
              </a:ext>
            </a:extLst>
          </p:cNvPr>
          <p:cNvSpPr>
            <a:spLocks noGrp="1"/>
          </p:cNvSpPr>
          <p:nvPr>
            <p:ph type="body" sz="quarter" idx="11"/>
          </p:nvPr>
        </p:nvSpPr>
        <p:spPr>
          <a:xfrm>
            <a:off x="317557" y="939255"/>
            <a:ext cx="3496003" cy="3680460"/>
          </a:xfrm>
        </p:spPr>
        <p:txBody>
          <a:bodyPr>
            <a:normAutofit lnSpcReduction="10000"/>
          </a:bodyPr>
          <a:lstStyle/>
          <a:p>
            <a:pPr marL="342900" indent="-342900">
              <a:buFont typeface="+mj-lt"/>
              <a:buAutoNum type="arabicPeriod"/>
            </a:pPr>
            <a:r>
              <a:rPr lang="es-CO" dirty="0"/>
              <a:t>Objetivo y criterios</a:t>
            </a:r>
          </a:p>
          <a:p>
            <a:pPr marL="342900" indent="-342900">
              <a:buFont typeface="+mj-lt"/>
              <a:buAutoNum type="arabicPeriod"/>
            </a:pPr>
            <a:r>
              <a:rPr lang="es-CO" b="0" dirty="0"/>
              <a:t>Recolección de datos</a:t>
            </a:r>
          </a:p>
          <a:p>
            <a:pPr marL="342900" indent="-342900">
              <a:buFont typeface="+mj-lt"/>
              <a:buAutoNum type="arabicPeriod"/>
            </a:pPr>
            <a:r>
              <a:rPr lang="es-CO" b="0" dirty="0"/>
              <a:t>División de datos</a:t>
            </a:r>
          </a:p>
          <a:p>
            <a:pPr marL="342900" indent="-342900">
              <a:buFont typeface="+mj-lt"/>
              <a:buAutoNum type="arabicPeriod"/>
            </a:pPr>
            <a:r>
              <a:rPr lang="es-CO" b="0" dirty="0"/>
              <a:t>Exploración</a:t>
            </a:r>
          </a:p>
          <a:p>
            <a:pPr marL="342900" indent="-342900">
              <a:buFont typeface="+mj-lt"/>
              <a:buAutoNum type="arabicPeriod"/>
            </a:pPr>
            <a:r>
              <a:rPr lang="es-CO" b="0" dirty="0"/>
              <a:t>Algoritmos</a:t>
            </a:r>
          </a:p>
          <a:p>
            <a:pPr marL="342900" indent="-342900">
              <a:buFont typeface="+mj-lt"/>
              <a:buAutoNum type="arabicPeriod"/>
            </a:pPr>
            <a:r>
              <a:rPr lang="es-CO" b="0" dirty="0"/>
              <a:t>Entrenamiento</a:t>
            </a:r>
          </a:p>
          <a:p>
            <a:pPr marL="342900" indent="-342900">
              <a:buFont typeface="+mj-lt"/>
              <a:buAutoNum type="arabicPeriod"/>
            </a:pPr>
            <a:r>
              <a:rPr lang="es-CO" b="0" dirty="0"/>
              <a:t>Ajuste y depuración</a:t>
            </a:r>
          </a:p>
          <a:p>
            <a:pPr marL="342900" indent="-342900">
              <a:buFont typeface="+mj-lt"/>
              <a:buAutoNum type="arabicPeriod"/>
            </a:pPr>
            <a:r>
              <a:rPr lang="es-CO" b="0" dirty="0"/>
              <a:t>Validación</a:t>
            </a:r>
          </a:p>
          <a:p>
            <a:pPr marL="342900" indent="-342900">
              <a:buFont typeface="+mj-lt"/>
              <a:buAutoNum type="arabicPeriod"/>
            </a:pPr>
            <a:r>
              <a:rPr lang="es-CO" b="0" dirty="0"/>
              <a:t>Pruebas</a:t>
            </a:r>
          </a:p>
          <a:p>
            <a:pPr marL="342900" indent="-342900">
              <a:buFont typeface="+mj-lt"/>
              <a:buAutoNum type="arabicPeriod"/>
            </a:pPr>
            <a:r>
              <a:rPr lang="es-CO" b="0" dirty="0"/>
              <a:t>Puesta en producción</a:t>
            </a:r>
          </a:p>
          <a:p>
            <a:pPr marL="342900" indent="-342900">
              <a:buFont typeface="+mj-lt"/>
              <a:buAutoNum type="arabicPeriod"/>
            </a:pPr>
            <a:r>
              <a:rPr lang="es-CO" b="0" dirty="0"/>
              <a:t>Decisión de lanzamiento</a:t>
            </a:r>
          </a:p>
          <a:p>
            <a:pPr marL="342900" indent="-342900">
              <a:buFont typeface="+mj-lt"/>
              <a:buAutoNum type="arabicPeriod"/>
            </a:pPr>
            <a:r>
              <a:rPr lang="es-CO" b="0" dirty="0"/>
              <a:t>Monitoreo y mantenimiento</a:t>
            </a:r>
          </a:p>
        </p:txBody>
      </p:sp>
      <p:sp>
        <p:nvSpPr>
          <p:cNvPr id="11" name="Title 1">
            <a:extLst>
              <a:ext uri="{FF2B5EF4-FFF2-40B4-BE49-F238E27FC236}">
                <a16:creationId xmlns:a16="http://schemas.microsoft.com/office/drawing/2014/main" id="{E6273B77-2F5C-A131-8619-A8C7229ABB20}"/>
              </a:ext>
            </a:extLst>
          </p:cNvPr>
          <p:cNvSpPr txBox="1">
            <a:spLocks/>
          </p:cNvSpPr>
          <p:nvPr/>
        </p:nvSpPr>
        <p:spPr>
          <a:xfrm>
            <a:off x="4572000" y="232903"/>
            <a:ext cx="4254443" cy="54864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r>
              <a:rPr lang="es-CO" sz="1600" dirty="0"/>
              <a:t>12 Pasos de Estadística</a:t>
            </a:r>
            <a:endParaRPr lang="en-US" sz="2400" dirty="0"/>
          </a:p>
        </p:txBody>
      </p:sp>
      <p:sp>
        <p:nvSpPr>
          <p:cNvPr id="12" name="Text Placeholder 3">
            <a:extLst>
              <a:ext uri="{FF2B5EF4-FFF2-40B4-BE49-F238E27FC236}">
                <a16:creationId xmlns:a16="http://schemas.microsoft.com/office/drawing/2014/main" id="{23E0A0D2-ECB7-9A07-6B3B-3E838F01C8F1}"/>
              </a:ext>
            </a:extLst>
          </p:cNvPr>
          <p:cNvSpPr txBox="1">
            <a:spLocks/>
          </p:cNvSpPr>
          <p:nvPr/>
        </p:nvSpPr>
        <p:spPr>
          <a:xfrm>
            <a:off x="4572000" y="939255"/>
            <a:ext cx="3496003" cy="3680460"/>
          </a:xfrm>
          <a:prstGeom prst="rect">
            <a:avLst/>
          </a:prstGeom>
        </p:spPr>
        <p:txBody>
          <a:bodyPr vert="horz" lIns="91440" tIns="45720" rIns="91440" bIns="45720" rtlCol="0">
            <a:normAutofit fontScale="92500" lnSpcReduction="10000"/>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6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s-CO" dirty="0"/>
              <a:t>Acción por defecto</a:t>
            </a:r>
          </a:p>
          <a:p>
            <a:pPr marL="342900" indent="-342900">
              <a:buFont typeface="+mj-lt"/>
              <a:buAutoNum type="arabicPeriod"/>
            </a:pPr>
            <a:r>
              <a:rPr lang="es-CO" dirty="0"/>
              <a:t>Operacionalización</a:t>
            </a:r>
          </a:p>
          <a:p>
            <a:pPr marL="342900" indent="-342900">
              <a:buFont typeface="+mj-lt"/>
              <a:buAutoNum type="arabicPeriod"/>
            </a:pPr>
            <a:r>
              <a:rPr lang="es-CO" dirty="0"/>
              <a:t>Población</a:t>
            </a:r>
          </a:p>
          <a:p>
            <a:pPr marL="342900" indent="-342900">
              <a:buFont typeface="+mj-lt"/>
              <a:buAutoNum type="arabicPeriod"/>
            </a:pPr>
            <a:r>
              <a:rPr lang="es-CO" dirty="0"/>
              <a:t>Simulación</a:t>
            </a:r>
          </a:p>
          <a:p>
            <a:pPr marL="342900" indent="-342900">
              <a:buFont typeface="+mj-lt"/>
              <a:buAutoNum type="arabicPeriod"/>
            </a:pPr>
            <a:r>
              <a:rPr lang="es-CO" dirty="0"/>
              <a:t>Estrategia de datos</a:t>
            </a:r>
          </a:p>
          <a:p>
            <a:pPr marL="342900" indent="-342900">
              <a:buFont typeface="+mj-lt"/>
              <a:buAutoNum type="arabicPeriod"/>
            </a:pPr>
            <a:r>
              <a:rPr lang="es-CO" dirty="0"/>
              <a:t>Suposiciones</a:t>
            </a:r>
          </a:p>
          <a:p>
            <a:pPr marL="342900" indent="-342900">
              <a:buFont typeface="+mj-lt"/>
              <a:buAutoNum type="arabicPeriod"/>
            </a:pPr>
            <a:r>
              <a:rPr lang="es-CO" dirty="0"/>
              <a:t>Hipótesis</a:t>
            </a:r>
          </a:p>
          <a:p>
            <a:pPr marL="342900" indent="-342900">
              <a:buFont typeface="+mj-lt"/>
              <a:buAutoNum type="arabicPeriod"/>
            </a:pPr>
            <a:r>
              <a:rPr lang="es-CO" dirty="0"/>
              <a:t>Selección del método</a:t>
            </a:r>
          </a:p>
          <a:p>
            <a:pPr marL="342900" indent="-342900">
              <a:buFont typeface="+mj-lt"/>
              <a:buAutoNum type="arabicPeriod"/>
            </a:pPr>
            <a:r>
              <a:rPr lang="es-MX" dirty="0"/>
              <a:t>Análisis de poder y revisión de código</a:t>
            </a:r>
          </a:p>
          <a:p>
            <a:pPr marL="342900" indent="-342900">
              <a:buFont typeface="+mj-lt"/>
              <a:buAutoNum type="arabicPeriod"/>
            </a:pPr>
            <a:r>
              <a:rPr lang="es-CO" b="0" dirty="0"/>
              <a:t>Recolección de datos</a:t>
            </a:r>
          </a:p>
          <a:p>
            <a:pPr marL="342900" indent="-342900">
              <a:buFont typeface="+mj-lt"/>
              <a:buAutoNum type="arabicPeriod"/>
            </a:pPr>
            <a:r>
              <a:rPr lang="es-CO" b="0" dirty="0"/>
              <a:t>Pruebas</a:t>
            </a:r>
          </a:p>
          <a:p>
            <a:pPr marL="342900" indent="-342900">
              <a:buFont typeface="+mj-lt"/>
              <a:buAutoNum type="arabicPeriod"/>
            </a:pPr>
            <a:r>
              <a:rPr lang="es-CO" b="0" dirty="0"/>
              <a:t>Reporte</a:t>
            </a:r>
          </a:p>
        </p:txBody>
      </p:sp>
      <p:cxnSp>
        <p:nvCxnSpPr>
          <p:cNvPr id="14" name="Conector recto 13">
            <a:extLst>
              <a:ext uri="{FF2B5EF4-FFF2-40B4-BE49-F238E27FC236}">
                <a16:creationId xmlns:a16="http://schemas.microsoft.com/office/drawing/2014/main" id="{F730D152-487A-914A-40AC-F256DBF880C2}"/>
              </a:ext>
            </a:extLst>
          </p:cNvPr>
          <p:cNvCxnSpPr/>
          <p:nvPr/>
        </p:nvCxnSpPr>
        <p:spPr>
          <a:xfrm>
            <a:off x="3083668" y="1060315"/>
            <a:ext cx="1410511" cy="0"/>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C76F1AF2-C772-6E25-BE9B-394B5D13718F}"/>
              </a:ext>
            </a:extLst>
          </p:cNvPr>
          <p:cNvCxnSpPr>
            <a:cxnSpLocks/>
          </p:cNvCxnSpPr>
          <p:nvPr/>
        </p:nvCxnSpPr>
        <p:spPr>
          <a:xfrm>
            <a:off x="3083667" y="1060315"/>
            <a:ext cx="1410512" cy="282102"/>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0A573CDB-03F3-BC48-E5D2-85A69D9BBFE9}"/>
              </a:ext>
            </a:extLst>
          </p:cNvPr>
          <p:cNvCxnSpPr>
            <a:cxnSpLocks/>
          </p:cNvCxnSpPr>
          <p:nvPr/>
        </p:nvCxnSpPr>
        <p:spPr>
          <a:xfrm>
            <a:off x="3083666" y="1060315"/>
            <a:ext cx="1410513" cy="564204"/>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Conector recto 18">
            <a:extLst>
              <a:ext uri="{FF2B5EF4-FFF2-40B4-BE49-F238E27FC236}">
                <a16:creationId xmlns:a16="http://schemas.microsoft.com/office/drawing/2014/main" id="{89AE0961-FAAA-97F2-2517-C817F1D1177B}"/>
              </a:ext>
            </a:extLst>
          </p:cNvPr>
          <p:cNvCxnSpPr>
            <a:cxnSpLocks/>
          </p:cNvCxnSpPr>
          <p:nvPr/>
        </p:nvCxnSpPr>
        <p:spPr>
          <a:xfrm>
            <a:off x="3083665" y="1056986"/>
            <a:ext cx="1410514" cy="849635"/>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Conector recto 20">
            <a:extLst>
              <a:ext uri="{FF2B5EF4-FFF2-40B4-BE49-F238E27FC236}">
                <a16:creationId xmlns:a16="http://schemas.microsoft.com/office/drawing/2014/main" id="{F1358F50-6B45-5BAC-A5BA-DDC6B35038F8}"/>
              </a:ext>
            </a:extLst>
          </p:cNvPr>
          <p:cNvCxnSpPr>
            <a:cxnSpLocks/>
          </p:cNvCxnSpPr>
          <p:nvPr/>
        </p:nvCxnSpPr>
        <p:spPr>
          <a:xfrm>
            <a:off x="3083664" y="1056985"/>
            <a:ext cx="1410515" cy="1125079"/>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Conector recto 22">
            <a:extLst>
              <a:ext uri="{FF2B5EF4-FFF2-40B4-BE49-F238E27FC236}">
                <a16:creationId xmlns:a16="http://schemas.microsoft.com/office/drawing/2014/main" id="{9088C65A-9CD0-4410-177C-B09F92750A18}"/>
              </a:ext>
            </a:extLst>
          </p:cNvPr>
          <p:cNvCxnSpPr>
            <a:cxnSpLocks/>
          </p:cNvCxnSpPr>
          <p:nvPr/>
        </p:nvCxnSpPr>
        <p:spPr>
          <a:xfrm>
            <a:off x="3083663" y="1063645"/>
            <a:ext cx="1420243" cy="1416908"/>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D0A16285-6CFE-6F05-5382-E72F47F1B608}"/>
              </a:ext>
            </a:extLst>
          </p:cNvPr>
          <p:cNvCxnSpPr>
            <a:cxnSpLocks/>
          </p:cNvCxnSpPr>
          <p:nvPr/>
        </p:nvCxnSpPr>
        <p:spPr>
          <a:xfrm>
            <a:off x="3083662" y="1063645"/>
            <a:ext cx="1429972" cy="1689283"/>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771839E9-43F2-FAA0-540D-C6EC7402FB66}"/>
              </a:ext>
            </a:extLst>
          </p:cNvPr>
          <p:cNvCxnSpPr>
            <a:cxnSpLocks/>
          </p:cNvCxnSpPr>
          <p:nvPr/>
        </p:nvCxnSpPr>
        <p:spPr>
          <a:xfrm>
            <a:off x="3078797" y="1056985"/>
            <a:ext cx="1454292" cy="1987772"/>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9" name="Conector recto 28">
            <a:extLst>
              <a:ext uri="{FF2B5EF4-FFF2-40B4-BE49-F238E27FC236}">
                <a16:creationId xmlns:a16="http://schemas.microsoft.com/office/drawing/2014/main" id="{99727EBD-1F8C-8D34-490C-A75FB4A49858}"/>
              </a:ext>
            </a:extLst>
          </p:cNvPr>
          <p:cNvCxnSpPr>
            <a:cxnSpLocks/>
          </p:cNvCxnSpPr>
          <p:nvPr/>
        </p:nvCxnSpPr>
        <p:spPr>
          <a:xfrm>
            <a:off x="3086414" y="1070447"/>
            <a:ext cx="1466131" cy="2285596"/>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366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451B1-D0B7-E959-C847-04E9B346D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92BE4-489E-5F9F-3BD9-61CAE89B1909}"/>
              </a:ext>
            </a:extLst>
          </p:cNvPr>
          <p:cNvSpPr>
            <a:spLocks noGrp="1"/>
          </p:cNvSpPr>
          <p:nvPr>
            <p:ph type="title"/>
          </p:nvPr>
        </p:nvSpPr>
        <p:spPr>
          <a:xfrm>
            <a:off x="317557" y="232903"/>
            <a:ext cx="4254443" cy="548640"/>
          </a:xfrm>
        </p:spPr>
        <p:txBody>
          <a:bodyPr/>
          <a:lstStyle/>
          <a:p>
            <a:r>
              <a:rPr lang="pt-BR" sz="1600" dirty="0"/>
              <a:t>12 Pasos de ML/IA</a:t>
            </a:r>
            <a:endParaRPr lang="en-US" sz="1600" dirty="0"/>
          </a:p>
        </p:txBody>
      </p:sp>
      <p:sp>
        <p:nvSpPr>
          <p:cNvPr id="4" name="Text Placeholder 3">
            <a:extLst>
              <a:ext uri="{FF2B5EF4-FFF2-40B4-BE49-F238E27FC236}">
                <a16:creationId xmlns:a16="http://schemas.microsoft.com/office/drawing/2014/main" id="{F6CE0235-8597-ACA2-4C0C-AA7B4B77BD13}"/>
              </a:ext>
            </a:extLst>
          </p:cNvPr>
          <p:cNvSpPr>
            <a:spLocks noGrp="1"/>
          </p:cNvSpPr>
          <p:nvPr>
            <p:ph type="body" sz="quarter" idx="11"/>
          </p:nvPr>
        </p:nvSpPr>
        <p:spPr>
          <a:xfrm>
            <a:off x="317557" y="939255"/>
            <a:ext cx="3496003" cy="3680460"/>
          </a:xfrm>
        </p:spPr>
        <p:txBody>
          <a:bodyPr>
            <a:normAutofit lnSpcReduction="10000"/>
          </a:bodyPr>
          <a:lstStyle/>
          <a:p>
            <a:pPr marL="342900" indent="-342900">
              <a:buFont typeface="+mj-lt"/>
              <a:buAutoNum type="arabicPeriod"/>
            </a:pPr>
            <a:r>
              <a:rPr lang="es-CO" b="0" dirty="0"/>
              <a:t>Objetivo y criterios</a:t>
            </a:r>
          </a:p>
          <a:p>
            <a:pPr marL="342900" indent="-342900">
              <a:buFont typeface="+mj-lt"/>
              <a:buAutoNum type="arabicPeriod"/>
            </a:pPr>
            <a:r>
              <a:rPr lang="es-CO" b="0" dirty="0"/>
              <a:t>Recolección de datos</a:t>
            </a:r>
          </a:p>
          <a:p>
            <a:pPr marL="342900" indent="-342900">
              <a:buFont typeface="+mj-lt"/>
              <a:buAutoNum type="arabicPeriod"/>
            </a:pPr>
            <a:r>
              <a:rPr lang="es-CO" b="0" dirty="0"/>
              <a:t>División de datos</a:t>
            </a:r>
          </a:p>
          <a:p>
            <a:pPr marL="342900" indent="-342900">
              <a:buFont typeface="+mj-lt"/>
              <a:buAutoNum type="arabicPeriod"/>
            </a:pPr>
            <a:r>
              <a:rPr lang="es-CO" b="0" dirty="0"/>
              <a:t>Exploración</a:t>
            </a:r>
          </a:p>
          <a:p>
            <a:pPr marL="342900" indent="-342900">
              <a:buFont typeface="+mj-lt"/>
              <a:buAutoNum type="arabicPeriod"/>
            </a:pPr>
            <a:r>
              <a:rPr lang="es-CO" b="0" dirty="0"/>
              <a:t>Algoritmos</a:t>
            </a:r>
          </a:p>
          <a:p>
            <a:pPr marL="342900" indent="-342900">
              <a:buFont typeface="+mj-lt"/>
              <a:buAutoNum type="arabicPeriod"/>
            </a:pPr>
            <a:r>
              <a:rPr lang="es-CO" b="0" dirty="0"/>
              <a:t>Entrenamiento</a:t>
            </a:r>
          </a:p>
          <a:p>
            <a:pPr marL="342900" indent="-342900">
              <a:buFont typeface="+mj-lt"/>
              <a:buAutoNum type="arabicPeriod"/>
            </a:pPr>
            <a:r>
              <a:rPr lang="es-CO" b="0" dirty="0"/>
              <a:t>Ajuste y depuración</a:t>
            </a:r>
          </a:p>
          <a:p>
            <a:pPr marL="342900" indent="-342900">
              <a:buFont typeface="+mj-lt"/>
              <a:buAutoNum type="arabicPeriod"/>
            </a:pPr>
            <a:r>
              <a:rPr lang="es-CO" b="0" dirty="0"/>
              <a:t>Validación</a:t>
            </a:r>
          </a:p>
          <a:p>
            <a:pPr marL="342900" indent="-342900">
              <a:buFont typeface="+mj-lt"/>
              <a:buAutoNum type="arabicPeriod"/>
            </a:pPr>
            <a:r>
              <a:rPr lang="es-CO" dirty="0"/>
              <a:t>Pruebas</a:t>
            </a:r>
          </a:p>
          <a:p>
            <a:pPr marL="342900" indent="-342900">
              <a:buFont typeface="+mj-lt"/>
              <a:buAutoNum type="arabicPeriod"/>
            </a:pPr>
            <a:r>
              <a:rPr lang="es-CO" b="0" dirty="0"/>
              <a:t>Puesta en producción</a:t>
            </a:r>
          </a:p>
          <a:p>
            <a:pPr marL="342900" indent="-342900">
              <a:buFont typeface="+mj-lt"/>
              <a:buAutoNum type="arabicPeriod"/>
            </a:pPr>
            <a:r>
              <a:rPr lang="es-CO" dirty="0"/>
              <a:t>Decisión de lanzamiento</a:t>
            </a:r>
          </a:p>
          <a:p>
            <a:pPr marL="342900" indent="-342900">
              <a:buFont typeface="+mj-lt"/>
              <a:buAutoNum type="arabicPeriod"/>
            </a:pPr>
            <a:r>
              <a:rPr lang="es-CO" b="0" dirty="0"/>
              <a:t>Monitoreo y mantenimiento</a:t>
            </a:r>
          </a:p>
        </p:txBody>
      </p:sp>
      <p:sp>
        <p:nvSpPr>
          <p:cNvPr id="11" name="Title 1">
            <a:extLst>
              <a:ext uri="{FF2B5EF4-FFF2-40B4-BE49-F238E27FC236}">
                <a16:creationId xmlns:a16="http://schemas.microsoft.com/office/drawing/2014/main" id="{DA9C7C75-729A-F560-7A4D-7B6EA133E5A4}"/>
              </a:ext>
            </a:extLst>
          </p:cNvPr>
          <p:cNvSpPr txBox="1">
            <a:spLocks/>
          </p:cNvSpPr>
          <p:nvPr/>
        </p:nvSpPr>
        <p:spPr>
          <a:xfrm>
            <a:off x="4572000" y="232903"/>
            <a:ext cx="4254443" cy="54864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r>
              <a:rPr lang="es-CO" sz="1600" dirty="0"/>
              <a:t>12 Pasos de Estadística</a:t>
            </a:r>
            <a:endParaRPr lang="en-US" sz="2400" dirty="0"/>
          </a:p>
        </p:txBody>
      </p:sp>
      <p:sp>
        <p:nvSpPr>
          <p:cNvPr id="12" name="Text Placeholder 3">
            <a:extLst>
              <a:ext uri="{FF2B5EF4-FFF2-40B4-BE49-F238E27FC236}">
                <a16:creationId xmlns:a16="http://schemas.microsoft.com/office/drawing/2014/main" id="{343BD470-B5B1-1819-077B-AD0E86A3CC46}"/>
              </a:ext>
            </a:extLst>
          </p:cNvPr>
          <p:cNvSpPr txBox="1">
            <a:spLocks/>
          </p:cNvSpPr>
          <p:nvPr/>
        </p:nvSpPr>
        <p:spPr>
          <a:xfrm>
            <a:off x="4572000" y="939255"/>
            <a:ext cx="3496003" cy="3680460"/>
          </a:xfrm>
          <a:prstGeom prst="rect">
            <a:avLst/>
          </a:prstGeom>
        </p:spPr>
        <p:txBody>
          <a:bodyPr vert="horz" lIns="91440" tIns="45720" rIns="91440" bIns="45720" rtlCol="0">
            <a:normAutofit fontScale="92500" lnSpcReduction="10000"/>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6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s-CO" b="0" dirty="0"/>
              <a:t>Acción por defecto</a:t>
            </a:r>
          </a:p>
          <a:p>
            <a:pPr marL="342900" indent="-342900">
              <a:buFont typeface="+mj-lt"/>
              <a:buAutoNum type="arabicPeriod"/>
            </a:pPr>
            <a:r>
              <a:rPr lang="es-CO" b="0" dirty="0"/>
              <a:t>Operacionalización</a:t>
            </a:r>
          </a:p>
          <a:p>
            <a:pPr marL="342900" indent="-342900">
              <a:buFont typeface="+mj-lt"/>
              <a:buAutoNum type="arabicPeriod"/>
            </a:pPr>
            <a:r>
              <a:rPr lang="es-CO" b="0" dirty="0"/>
              <a:t>Población</a:t>
            </a:r>
          </a:p>
          <a:p>
            <a:pPr marL="342900" indent="-342900">
              <a:buFont typeface="+mj-lt"/>
              <a:buAutoNum type="arabicPeriod"/>
            </a:pPr>
            <a:r>
              <a:rPr lang="es-CO" b="0" dirty="0"/>
              <a:t>Simulación</a:t>
            </a:r>
          </a:p>
          <a:p>
            <a:pPr marL="342900" indent="-342900">
              <a:buFont typeface="+mj-lt"/>
              <a:buAutoNum type="arabicPeriod"/>
            </a:pPr>
            <a:r>
              <a:rPr lang="es-CO" b="0" dirty="0"/>
              <a:t>Estrategia de datos</a:t>
            </a:r>
          </a:p>
          <a:p>
            <a:pPr marL="342900" indent="-342900">
              <a:buFont typeface="+mj-lt"/>
              <a:buAutoNum type="arabicPeriod"/>
            </a:pPr>
            <a:r>
              <a:rPr lang="es-CO" b="0" dirty="0"/>
              <a:t>Suposiciones</a:t>
            </a:r>
          </a:p>
          <a:p>
            <a:pPr marL="342900" indent="-342900">
              <a:buFont typeface="+mj-lt"/>
              <a:buAutoNum type="arabicPeriod"/>
            </a:pPr>
            <a:r>
              <a:rPr lang="es-CO" b="0" dirty="0"/>
              <a:t>Hipótesis</a:t>
            </a:r>
          </a:p>
          <a:p>
            <a:pPr marL="342900" indent="-342900">
              <a:buFont typeface="+mj-lt"/>
              <a:buAutoNum type="arabicPeriod"/>
            </a:pPr>
            <a:r>
              <a:rPr lang="es-CO" b="0" dirty="0"/>
              <a:t>Selección del método</a:t>
            </a:r>
          </a:p>
          <a:p>
            <a:pPr marL="342900" indent="-342900">
              <a:buFont typeface="+mj-lt"/>
              <a:buAutoNum type="arabicPeriod"/>
            </a:pPr>
            <a:r>
              <a:rPr lang="es-MX" b="0" dirty="0"/>
              <a:t>Análisis de poder y revisión de código</a:t>
            </a:r>
          </a:p>
          <a:p>
            <a:pPr marL="342900" indent="-342900">
              <a:buFont typeface="+mj-lt"/>
              <a:buAutoNum type="arabicPeriod"/>
            </a:pPr>
            <a:r>
              <a:rPr lang="es-CO" b="0" dirty="0"/>
              <a:t>Recolección de datos</a:t>
            </a:r>
          </a:p>
          <a:p>
            <a:pPr marL="342900" indent="-342900">
              <a:buFont typeface="+mj-lt"/>
              <a:buAutoNum type="arabicPeriod"/>
            </a:pPr>
            <a:r>
              <a:rPr lang="es-CO" dirty="0"/>
              <a:t>Pruebas</a:t>
            </a:r>
          </a:p>
          <a:p>
            <a:pPr marL="342900" indent="-342900">
              <a:buFont typeface="+mj-lt"/>
              <a:buAutoNum type="arabicPeriod"/>
            </a:pPr>
            <a:r>
              <a:rPr lang="es-CO" b="0" dirty="0"/>
              <a:t>Reporte</a:t>
            </a:r>
          </a:p>
        </p:txBody>
      </p:sp>
      <p:cxnSp>
        <p:nvCxnSpPr>
          <p:cNvPr id="14" name="Conector recto 13">
            <a:extLst>
              <a:ext uri="{FF2B5EF4-FFF2-40B4-BE49-F238E27FC236}">
                <a16:creationId xmlns:a16="http://schemas.microsoft.com/office/drawing/2014/main" id="{15193E12-D91F-7641-DED4-F8DDE82EB518}"/>
              </a:ext>
            </a:extLst>
          </p:cNvPr>
          <p:cNvCxnSpPr>
            <a:cxnSpLocks/>
          </p:cNvCxnSpPr>
          <p:nvPr/>
        </p:nvCxnSpPr>
        <p:spPr>
          <a:xfrm>
            <a:off x="1702340" y="3453319"/>
            <a:ext cx="2869660" cy="603114"/>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 name="Conector recto 5">
            <a:extLst>
              <a:ext uri="{FF2B5EF4-FFF2-40B4-BE49-F238E27FC236}">
                <a16:creationId xmlns:a16="http://schemas.microsoft.com/office/drawing/2014/main" id="{4F79BC99-2615-9B28-1D0F-81CEE4749E62}"/>
              </a:ext>
            </a:extLst>
          </p:cNvPr>
          <p:cNvCxnSpPr>
            <a:cxnSpLocks/>
          </p:cNvCxnSpPr>
          <p:nvPr/>
        </p:nvCxnSpPr>
        <p:spPr>
          <a:xfrm>
            <a:off x="3628417" y="4056433"/>
            <a:ext cx="943583" cy="0"/>
          </a:xfrm>
          <a:prstGeom prst="line">
            <a:avLst/>
          </a:prstGeom>
          <a:ln>
            <a:solidFill>
              <a:srgbClr val="24397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33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20A75-FED4-F083-6912-6C73E924BD39}"/>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B466E52B-578B-9C96-1429-19E8428B1B3A}"/>
              </a:ext>
            </a:extLst>
          </p:cNvPr>
          <p:cNvSpPr/>
          <p:nvPr/>
        </p:nvSpPr>
        <p:spPr>
          <a:xfrm>
            <a:off x="0" y="2378"/>
            <a:ext cx="9144000" cy="5095403"/>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EC4C1BF-7848-BFCB-CBF0-6985753F1463}"/>
              </a:ext>
            </a:extLst>
          </p:cNvPr>
          <p:cNvSpPr>
            <a:spLocks noGrp="1"/>
          </p:cNvSpPr>
          <p:nvPr>
            <p:ph type="title"/>
          </p:nvPr>
        </p:nvSpPr>
        <p:spPr>
          <a:xfrm>
            <a:off x="3323698" y="1108953"/>
            <a:ext cx="5703570" cy="2147867"/>
          </a:xfrm>
        </p:spPr>
        <p:txBody>
          <a:bodyPr/>
          <a:lstStyle/>
          <a:p>
            <a:pPr marL="0" marR="0" lvl="0" indent="0" algn="l" defTabSz="685800" rtl="0" eaLnBrk="1" fontAlgn="auto" latinLnBrk="0" hangingPunct="1">
              <a:lnSpc>
                <a:spcPct val="90000"/>
              </a:lnSpc>
              <a:spcBef>
                <a:spcPts val="750"/>
              </a:spcBef>
              <a:spcAft>
                <a:spcPts val="0"/>
              </a:spcAft>
              <a:buClr>
                <a:srgbClr val="24397F"/>
              </a:buClr>
              <a:buSzTx/>
              <a:buFont typeface="Arial" panose="020B0604020202020204" pitchFamily="34" charset="0"/>
              <a:buNone/>
              <a:tabLst/>
              <a:defRPr/>
            </a:pPr>
            <a:r>
              <a:rPr lang="es-MX" sz="2400" dirty="0">
                <a:solidFill>
                  <a:schemeClr val="bg1"/>
                </a:solidFill>
              </a:rPr>
              <a:t>El mundo representado por tus datos de entrenamiento es el único mundo en el que puedes esperar tener éxito.</a:t>
            </a:r>
            <a:endParaRPr lang="en-US" sz="2400" dirty="0">
              <a:solidFill>
                <a:schemeClr val="bg1"/>
              </a:solidFill>
            </a:endParaRPr>
          </a:p>
        </p:txBody>
      </p:sp>
      <p:pic>
        <p:nvPicPr>
          <p:cNvPr id="8" name="Marcador de posición de imagen 7">
            <a:extLst>
              <a:ext uri="{FF2B5EF4-FFF2-40B4-BE49-F238E27FC236}">
                <a16:creationId xmlns:a16="http://schemas.microsoft.com/office/drawing/2014/main" id="{9A7E9D13-FF72-854A-EA3D-F074379447F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6733" r="26733"/>
          <a:stretch/>
        </p:blipFill>
        <p:spPr/>
      </p:pic>
      <p:sp>
        <p:nvSpPr>
          <p:cNvPr id="7" name="Rectángulo 6">
            <a:extLst>
              <a:ext uri="{FF2B5EF4-FFF2-40B4-BE49-F238E27FC236}">
                <a16:creationId xmlns:a16="http://schemas.microsoft.com/office/drawing/2014/main" id="{12665C52-7DBE-F883-73C9-78FEFE134686}"/>
              </a:ext>
            </a:extLst>
          </p:cNvPr>
          <p:cNvSpPr/>
          <p:nvPr/>
        </p:nvSpPr>
        <p:spPr>
          <a:xfrm>
            <a:off x="0" y="5097781"/>
            <a:ext cx="9141622"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61381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4BB502-8543-6CD2-4BC4-DAAF8BA64AB7}"/>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AD16748-6E31-7144-DA59-D8BD198C1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E2336E3-B357-B823-4E9F-907EB60D5CDC}"/>
              </a:ext>
            </a:extLst>
          </p:cNvPr>
          <p:cNvSpPr>
            <a:spLocks noGrp="1"/>
          </p:cNvSpPr>
          <p:nvPr>
            <p:ph type="title"/>
          </p:nvPr>
        </p:nvSpPr>
        <p:spPr>
          <a:xfrm>
            <a:off x="241247" y="-235986"/>
            <a:ext cx="2959154" cy="1287624"/>
          </a:xfrm>
        </p:spPr>
        <p:txBody>
          <a:bodyPr/>
          <a:lstStyle/>
          <a:p>
            <a:r>
              <a:rPr lang="es-MX" sz="1400" dirty="0"/>
              <a:t>¿Cómo se usa y se abusa la IA en la inversión?</a:t>
            </a:r>
            <a:endParaRPr lang="en-US" sz="1400" dirty="0">
              <a:solidFill>
                <a:schemeClr val="tx1">
                  <a:lumMod val="85000"/>
                  <a:lumOff val="15000"/>
                </a:schemeClr>
              </a:solidFill>
            </a:endParaRPr>
          </a:p>
        </p:txBody>
      </p:sp>
      <p:pic>
        <p:nvPicPr>
          <p:cNvPr id="6" name="Imagen 5">
            <a:extLst>
              <a:ext uri="{FF2B5EF4-FFF2-40B4-BE49-F238E27FC236}">
                <a16:creationId xmlns:a16="http://schemas.microsoft.com/office/drawing/2014/main" id="{93EC639A-3657-DCC6-EC9F-B26F61F3B71E}"/>
              </a:ext>
            </a:extLst>
          </p:cNvPr>
          <p:cNvPicPr>
            <a:picLocks noChangeAspect="1"/>
          </p:cNvPicPr>
          <p:nvPr/>
        </p:nvPicPr>
        <p:blipFill>
          <a:blip r:embed="rId3">
            <a:alphaModFix amt="5000"/>
          </a:blip>
          <a:stretch>
            <a:fillRect/>
          </a:stretch>
        </p:blipFill>
        <p:spPr>
          <a:xfrm>
            <a:off x="2384166" y="587829"/>
            <a:ext cx="4375668" cy="4375668"/>
          </a:xfrm>
          <a:prstGeom prst="rect">
            <a:avLst/>
          </a:prstGeom>
        </p:spPr>
      </p:pic>
      <p:sp>
        <p:nvSpPr>
          <p:cNvPr id="3" name="Text Placeholder 3">
            <a:extLst>
              <a:ext uri="{FF2B5EF4-FFF2-40B4-BE49-F238E27FC236}">
                <a16:creationId xmlns:a16="http://schemas.microsoft.com/office/drawing/2014/main" id="{09DF15CF-9AAD-AFDF-AD11-3A5FE329F9BA}"/>
              </a:ext>
            </a:extLst>
          </p:cNvPr>
          <p:cNvSpPr txBox="1">
            <a:spLocks/>
          </p:cNvSpPr>
          <p:nvPr/>
        </p:nvSpPr>
        <p:spPr>
          <a:xfrm>
            <a:off x="241246" y="1091780"/>
            <a:ext cx="4038924" cy="2974382"/>
          </a:xfrm>
          <a:prstGeom prst="rect">
            <a:avLst/>
          </a:prstGeom>
        </p:spPr>
        <p:txBody>
          <a:bodyPr vert="horz" lIns="91440" tIns="45720" rIns="91440" bIns="45720" rtlCol="0" anchor="ctr">
            <a:normAutofit/>
          </a:bodyPr>
          <a:lstStyle>
            <a:lvl1pPr marL="0" indent="0" algn="ctr" defTabSz="685800" rtl="0" eaLnBrk="1" latinLnBrk="0" hangingPunct="1">
              <a:lnSpc>
                <a:spcPct val="90000"/>
              </a:lnSpc>
              <a:spcBef>
                <a:spcPts val="750"/>
              </a:spcBef>
              <a:buClr>
                <a:srgbClr val="24397F"/>
              </a:buClr>
              <a:buFont typeface="Arial" panose="020B0604020202020204" pitchFamily="34" charset="0"/>
              <a:buNone/>
              <a:defRPr sz="1600" b="1" kern="1200">
                <a:solidFill>
                  <a:srgbClr val="24397F"/>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s-MX" sz="1400" dirty="0">
                <a:solidFill>
                  <a:schemeClr val="tx1">
                    <a:lumMod val="85000"/>
                    <a:lumOff val="15000"/>
                  </a:schemeClr>
                </a:solidFill>
              </a:rPr>
              <a:t>Usos responsables de la IA:</a:t>
            </a:r>
          </a:p>
          <a:p>
            <a:pPr marL="285750" indent="-285750" algn="l">
              <a:buFont typeface="Arial" panose="020B0604020202020204" pitchFamily="34" charset="0"/>
              <a:buChar char="•"/>
            </a:pPr>
            <a:r>
              <a:rPr lang="en-US" sz="1400" b="0" dirty="0" err="1">
                <a:solidFill>
                  <a:schemeClr val="tx1">
                    <a:lumMod val="85000"/>
                    <a:lumOff val="15000"/>
                  </a:schemeClr>
                </a:solidFill>
              </a:rPr>
              <a:t>Estructuración</a:t>
            </a:r>
            <a:r>
              <a:rPr lang="en-US" sz="1400" b="0" dirty="0">
                <a:solidFill>
                  <a:schemeClr val="tx1">
                    <a:lumMod val="85000"/>
                    <a:lumOff val="15000"/>
                  </a:schemeClr>
                </a:solidFill>
              </a:rPr>
              <a:t> de </a:t>
            </a:r>
            <a:r>
              <a:rPr lang="en-US" sz="1400" b="0" dirty="0" err="1">
                <a:solidFill>
                  <a:schemeClr val="tx1">
                    <a:lumMod val="85000"/>
                    <a:lumOff val="15000"/>
                  </a:schemeClr>
                </a:solidFill>
              </a:rPr>
              <a:t>datos</a:t>
            </a:r>
            <a:endParaRPr lang="en-US" sz="1400" b="0" dirty="0">
              <a:solidFill>
                <a:schemeClr val="tx1">
                  <a:lumMod val="85000"/>
                  <a:lumOff val="15000"/>
                </a:schemeClr>
              </a:solidFill>
            </a:endParaRPr>
          </a:p>
          <a:p>
            <a:pPr marL="285750" indent="-285750" algn="l">
              <a:buFont typeface="Arial" panose="020B0604020202020204" pitchFamily="34" charset="0"/>
              <a:buChar char="•"/>
            </a:pPr>
            <a:r>
              <a:rPr lang="es-CO" sz="1400" b="0" dirty="0">
                <a:solidFill>
                  <a:schemeClr val="tx1">
                    <a:lumMod val="85000"/>
                    <a:lumOff val="15000"/>
                  </a:schemeClr>
                </a:solidFill>
              </a:rPr>
              <a:t>Mapeo de entidades</a:t>
            </a:r>
          </a:p>
          <a:p>
            <a:pPr marL="285750" indent="-285750" algn="l">
              <a:buFont typeface="Arial" panose="020B0604020202020204" pitchFamily="34" charset="0"/>
              <a:buChar char="•"/>
            </a:pPr>
            <a:r>
              <a:rPr lang="es-CO" sz="1400" b="0" dirty="0">
                <a:solidFill>
                  <a:schemeClr val="tx1">
                    <a:lumMod val="85000"/>
                    <a:lumOff val="15000"/>
                  </a:schemeClr>
                </a:solidFill>
              </a:rPr>
              <a:t>Ingeniería de características</a:t>
            </a:r>
          </a:p>
          <a:p>
            <a:pPr marL="285750" indent="-285750" algn="l">
              <a:buFont typeface="Arial" panose="020B0604020202020204" pitchFamily="34" charset="0"/>
              <a:buChar char="•"/>
            </a:pPr>
            <a:r>
              <a:rPr lang="es-CO" sz="1400" b="0" dirty="0">
                <a:solidFill>
                  <a:schemeClr val="tx1">
                    <a:lumMod val="85000"/>
                    <a:lumOff val="15000"/>
                  </a:schemeClr>
                </a:solidFill>
              </a:rPr>
              <a:t>Extracción de sentimiento</a:t>
            </a:r>
          </a:p>
          <a:p>
            <a:pPr marL="285750" indent="-285750" algn="l">
              <a:buFont typeface="Arial" panose="020B0604020202020204" pitchFamily="34" charset="0"/>
              <a:buChar char="•"/>
            </a:pPr>
            <a:r>
              <a:rPr lang="es-CO" sz="1400" b="0" dirty="0">
                <a:solidFill>
                  <a:schemeClr val="tx1">
                    <a:lumMod val="85000"/>
                    <a:lumOff val="15000"/>
                  </a:schemeClr>
                </a:solidFill>
              </a:rPr>
              <a:t>Etiquetado y meta-etiquetado</a:t>
            </a:r>
          </a:p>
          <a:p>
            <a:pPr marL="285750" indent="-285750" algn="l">
              <a:buFont typeface="Arial" panose="020B0604020202020204" pitchFamily="34" charset="0"/>
              <a:buChar char="•"/>
            </a:pPr>
            <a:r>
              <a:rPr lang="es-CO" sz="1400" b="0" dirty="0">
                <a:solidFill>
                  <a:schemeClr val="tx1">
                    <a:lumMod val="85000"/>
                    <a:lumOff val="15000"/>
                  </a:schemeClr>
                </a:solidFill>
              </a:rPr>
              <a:t>IA explicable</a:t>
            </a:r>
          </a:p>
          <a:p>
            <a:pPr marL="285750" indent="-285750" algn="l">
              <a:buFont typeface="Arial" panose="020B0604020202020204" pitchFamily="34" charset="0"/>
              <a:buChar char="•"/>
            </a:pPr>
            <a:r>
              <a:rPr lang="es-CO" sz="1400" b="0" dirty="0">
                <a:solidFill>
                  <a:schemeClr val="tx1">
                    <a:lumMod val="85000"/>
                    <a:lumOff val="15000"/>
                  </a:schemeClr>
                </a:solidFill>
              </a:rPr>
              <a:t>Descubrimiento causal</a:t>
            </a:r>
            <a:endParaRPr lang="en-US" sz="1400" b="0" dirty="0">
              <a:solidFill>
                <a:schemeClr val="tx1">
                  <a:lumMod val="85000"/>
                  <a:lumOff val="15000"/>
                </a:schemeClr>
              </a:solidFill>
            </a:endParaRPr>
          </a:p>
          <a:p>
            <a:pPr marL="285750" indent="-285750" algn="l">
              <a:buFont typeface="Arial" panose="020B0604020202020204" pitchFamily="34" charset="0"/>
              <a:buChar char="•"/>
            </a:pPr>
            <a:r>
              <a:rPr lang="es-CO" sz="1400" b="0" dirty="0">
                <a:solidFill>
                  <a:schemeClr val="tx1">
                    <a:lumMod val="85000"/>
                    <a:lumOff val="15000"/>
                  </a:schemeClr>
                </a:solidFill>
              </a:rPr>
              <a:t>Optimización robusta de portafolios</a:t>
            </a:r>
            <a:endParaRPr lang="en-US" sz="1400" b="0" dirty="0">
              <a:solidFill>
                <a:schemeClr val="tx1">
                  <a:lumMod val="85000"/>
                  <a:lumOff val="15000"/>
                </a:schemeClr>
              </a:solidFill>
            </a:endParaRPr>
          </a:p>
          <a:p>
            <a:pPr marL="285750" indent="-285750" algn="l">
              <a:buFont typeface="Arial" panose="020B0604020202020204" pitchFamily="34" charset="0"/>
              <a:buChar char="•"/>
            </a:pPr>
            <a:r>
              <a:rPr lang="es-CO" sz="1400" b="0" dirty="0">
                <a:solidFill>
                  <a:schemeClr val="tx1">
                    <a:lumMod val="85000"/>
                    <a:lumOff val="15000"/>
                  </a:schemeClr>
                </a:solidFill>
              </a:rPr>
              <a:t>Ejecución de órdenes</a:t>
            </a:r>
          </a:p>
        </p:txBody>
      </p:sp>
      <p:sp>
        <p:nvSpPr>
          <p:cNvPr id="5" name="Title 1">
            <a:extLst>
              <a:ext uri="{FF2B5EF4-FFF2-40B4-BE49-F238E27FC236}">
                <a16:creationId xmlns:a16="http://schemas.microsoft.com/office/drawing/2014/main" id="{D711337F-3CDD-6356-E1F3-154D7B245395}"/>
              </a:ext>
            </a:extLst>
          </p:cNvPr>
          <p:cNvSpPr txBox="1">
            <a:spLocks/>
          </p:cNvSpPr>
          <p:nvPr/>
        </p:nvSpPr>
        <p:spPr>
          <a:xfrm>
            <a:off x="4556435" y="-447819"/>
            <a:ext cx="3766549" cy="1287624"/>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r>
              <a:rPr lang="es-MX" sz="1400" dirty="0"/>
              <a:t>Usos más riesgosos de la IA:</a:t>
            </a:r>
            <a:endParaRPr lang="en-US" sz="2000" dirty="0">
              <a:solidFill>
                <a:schemeClr val="tx1">
                  <a:lumMod val="85000"/>
                  <a:lumOff val="15000"/>
                </a:schemeClr>
              </a:solidFill>
            </a:endParaRPr>
          </a:p>
        </p:txBody>
      </p:sp>
      <p:sp>
        <p:nvSpPr>
          <p:cNvPr id="7" name="Text Placeholder 3">
            <a:extLst>
              <a:ext uri="{FF2B5EF4-FFF2-40B4-BE49-F238E27FC236}">
                <a16:creationId xmlns:a16="http://schemas.microsoft.com/office/drawing/2014/main" id="{BC16C867-1D7A-8484-91CA-DB1E7BCCCE29}"/>
              </a:ext>
            </a:extLst>
          </p:cNvPr>
          <p:cNvSpPr txBox="1">
            <a:spLocks/>
          </p:cNvSpPr>
          <p:nvPr/>
        </p:nvSpPr>
        <p:spPr>
          <a:xfrm>
            <a:off x="4556435" y="1091780"/>
            <a:ext cx="4038924" cy="2069709"/>
          </a:xfrm>
          <a:prstGeom prst="rect">
            <a:avLst/>
          </a:prstGeom>
        </p:spPr>
        <p:txBody>
          <a:bodyPr vert="horz" lIns="91440" tIns="45720" rIns="91440" bIns="45720" rtlCol="0" anchor="ctr">
            <a:normAutofit/>
          </a:bodyPr>
          <a:lstStyle>
            <a:lvl1pPr marL="0" indent="0" algn="ctr" defTabSz="685800" rtl="0" eaLnBrk="1" latinLnBrk="0" hangingPunct="1">
              <a:lnSpc>
                <a:spcPct val="90000"/>
              </a:lnSpc>
              <a:spcBef>
                <a:spcPts val="750"/>
              </a:spcBef>
              <a:buClr>
                <a:srgbClr val="24397F"/>
              </a:buClr>
              <a:buFont typeface="Arial" panose="020B0604020202020204" pitchFamily="34" charset="0"/>
              <a:buNone/>
              <a:defRPr sz="1600" b="1" kern="1200">
                <a:solidFill>
                  <a:srgbClr val="24397F"/>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s-MX" sz="1400" dirty="0">
                <a:solidFill>
                  <a:schemeClr val="tx1">
                    <a:lumMod val="85000"/>
                    <a:lumOff val="15000"/>
                  </a:schemeClr>
                </a:solidFill>
              </a:rPr>
              <a:t>Usos más riesgosos de la IA:</a:t>
            </a:r>
          </a:p>
          <a:p>
            <a:pPr marL="285750" indent="-285750" algn="l">
              <a:buFont typeface="Arial" panose="020B0604020202020204" pitchFamily="34" charset="0"/>
              <a:buChar char="•"/>
            </a:pPr>
            <a:r>
              <a:rPr lang="es-MX" sz="1400" b="0" dirty="0">
                <a:solidFill>
                  <a:schemeClr val="tx1">
                    <a:lumMod val="85000"/>
                    <a:lumOff val="15000"/>
                  </a:schemeClr>
                </a:solidFill>
              </a:rPr>
              <a:t>Sistemas de recomendación para selección de acciones</a:t>
            </a:r>
          </a:p>
          <a:p>
            <a:pPr marL="285750" indent="-285750" algn="l">
              <a:buFont typeface="Arial" panose="020B0604020202020204" pitchFamily="34" charset="0"/>
              <a:buChar char="•"/>
            </a:pPr>
            <a:r>
              <a:rPr lang="es-MX" sz="1400" b="0" dirty="0">
                <a:solidFill>
                  <a:schemeClr val="tx1">
                    <a:lumMod val="85000"/>
                    <a:lumOff val="15000"/>
                  </a:schemeClr>
                </a:solidFill>
              </a:rPr>
              <a:t>Predicción de precios con modelos de caja negra</a:t>
            </a:r>
          </a:p>
          <a:p>
            <a:pPr marL="285750" indent="-285750" algn="l">
              <a:buFont typeface="Arial" panose="020B0604020202020204" pitchFamily="34" charset="0"/>
              <a:buChar char="•"/>
            </a:pPr>
            <a:r>
              <a:rPr lang="es-MX" sz="1400" b="0" dirty="0">
                <a:solidFill>
                  <a:schemeClr val="tx1">
                    <a:lumMod val="85000"/>
                    <a:lumOff val="15000"/>
                  </a:schemeClr>
                </a:solidFill>
              </a:rPr>
              <a:t>Timing de mercado con modelos de caja negra</a:t>
            </a:r>
          </a:p>
          <a:p>
            <a:pPr marL="285750" indent="-285750" algn="l">
              <a:buFont typeface="Arial" panose="020B0604020202020204" pitchFamily="34" charset="0"/>
              <a:buChar char="•"/>
            </a:pPr>
            <a:r>
              <a:rPr lang="es-CO" sz="1400" b="0" dirty="0">
                <a:solidFill>
                  <a:schemeClr val="tx1">
                    <a:lumMod val="85000"/>
                    <a:lumOff val="15000"/>
                  </a:schemeClr>
                </a:solidFill>
              </a:rPr>
              <a:t>Decisiones de riesgo-</a:t>
            </a:r>
            <a:r>
              <a:rPr lang="es-CO" sz="1400" b="0" dirty="0" err="1">
                <a:solidFill>
                  <a:schemeClr val="tx1">
                    <a:lumMod val="85000"/>
                    <a:lumOff val="15000"/>
                  </a:schemeClr>
                </a:solidFill>
              </a:rPr>
              <a:t>on</a:t>
            </a:r>
            <a:r>
              <a:rPr lang="es-CO" sz="1400" b="0" dirty="0">
                <a:solidFill>
                  <a:schemeClr val="tx1">
                    <a:lumMod val="85000"/>
                    <a:lumOff val="15000"/>
                  </a:schemeClr>
                </a:solidFill>
              </a:rPr>
              <a:t>/riesgo-off</a:t>
            </a:r>
          </a:p>
        </p:txBody>
      </p:sp>
    </p:spTree>
    <p:extLst>
      <p:ext uri="{BB962C8B-B14F-4D97-AF65-F5344CB8AC3E}">
        <p14:creationId xmlns:p14="http://schemas.microsoft.com/office/powerpoint/2010/main" val="1517722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7638444-0BB3-9329-B9F4-5D4EB68BC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B51FDE9D-5198-A4F2-F8DF-D49D99ADABFB}"/>
              </a:ext>
            </a:extLst>
          </p:cNvPr>
          <p:cNvSpPr>
            <a:spLocks noGrp="1"/>
          </p:cNvSpPr>
          <p:nvPr>
            <p:ph type="title"/>
          </p:nvPr>
        </p:nvSpPr>
        <p:spPr/>
        <p:txBody>
          <a:bodyPr/>
          <a:lstStyle/>
          <a:p>
            <a:r>
              <a:rPr lang="en-US" dirty="0" err="1"/>
              <a:t>Decisión</a:t>
            </a:r>
            <a:r>
              <a:rPr lang="es-MX" dirty="0"/>
              <a:t>👩‍⚖️</a:t>
            </a:r>
            <a:endParaRPr lang="en-US" dirty="0"/>
          </a:p>
        </p:txBody>
      </p:sp>
      <p:sp>
        <p:nvSpPr>
          <p:cNvPr id="3" name="Text Placeholder 2">
            <a:extLst>
              <a:ext uri="{FF2B5EF4-FFF2-40B4-BE49-F238E27FC236}">
                <a16:creationId xmlns:a16="http://schemas.microsoft.com/office/drawing/2014/main" id="{8A51C700-ABFA-9C5A-A308-8E8DA7115763}"/>
              </a:ext>
            </a:extLst>
          </p:cNvPr>
          <p:cNvSpPr>
            <a:spLocks noGrp="1"/>
          </p:cNvSpPr>
          <p:nvPr>
            <p:ph type="body" sz="quarter" idx="10"/>
          </p:nvPr>
        </p:nvSpPr>
        <p:spPr/>
        <p:txBody>
          <a:bodyPr/>
          <a:lstStyle/>
          <a:p>
            <a:r>
              <a:rPr lang="en-US" dirty="0" err="1"/>
              <a:t>Asignación</a:t>
            </a:r>
            <a:r>
              <a:rPr lang="en-US" dirty="0"/>
              <a:t> irrevocable de </a:t>
            </a:r>
            <a:r>
              <a:rPr lang="en-US" dirty="0" err="1"/>
              <a:t>recursos</a:t>
            </a:r>
            <a:r>
              <a:rPr lang="en-US" dirty="0"/>
              <a:t>.</a:t>
            </a:r>
          </a:p>
        </p:txBody>
      </p:sp>
      <p:sp>
        <p:nvSpPr>
          <p:cNvPr id="4" name="Text Placeholder 3">
            <a:extLst>
              <a:ext uri="{FF2B5EF4-FFF2-40B4-BE49-F238E27FC236}">
                <a16:creationId xmlns:a16="http://schemas.microsoft.com/office/drawing/2014/main" id="{9FC57888-7940-1060-BF0F-9367C789D197}"/>
              </a:ext>
            </a:extLst>
          </p:cNvPr>
          <p:cNvSpPr>
            <a:spLocks noGrp="1"/>
          </p:cNvSpPr>
          <p:nvPr>
            <p:ph type="body" sz="quarter" idx="11"/>
          </p:nvPr>
        </p:nvSpPr>
        <p:spPr/>
        <p:txBody>
          <a:bodyPr/>
          <a:lstStyle/>
          <a:p>
            <a:endParaRPr lang="en-US"/>
          </a:p>
        </p:txBody>
      </p:sp>
      <p:cxnSp>
        <p:nvCxnSpPr>
          <p:cNvPr id="10" name="Conector recto 9">
            <a:extLst>
              <a:ext uri="{FF2B5EF4-FFF2-40B4-BE49-F238E27FC236}">
                <a16:creationId xmlns:a16="http://schemas.microsoft.com/office/drawing/2014/main" id="{94D47694-0B34-D22C-03D6-3EDAEC20D980}"/>
              </a:ext>
            </a:extLst>
          </p:cNvPr>
          <p:cNvCxnSpPr/>
          <p:nvPr/>
        </p:nvCxnSpPr>
        <p:spPr>
          <a:xfrm>
            <a:off x="182564" y="26965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625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AA3CA-22C1-7BA6-DBB3-7569A52C37C0}"/>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23F188B9-1AB6-034C-E90E-9CC073127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0406E71-C8D8-6F26-4E17-17D88B2C416C}"/>
              </a:ext>
            </a:extLst>
          </p:cNvPr>
          <p:cNvSpPr>
            <a:spLocks noGrp="1"/>
          </p:cNvSpPr>
          <p:nvPr>
            <p:ph type="title"/>
          </p:nvPr>
        </p:nvSpPr>
        <p:spPr>
          <a:xfrm>
            <a:off x="291164" y="492754"/>
            <a:ext cx="2295625" cy="548640"/>
          </a:xfrm>
        </p:spPr>
        <p:txBody>
          <a:bodyPr/>
          <a:lstStyle/>
          <a:p>
            <a:r>
              <a:rPr lang="es-CO" sz="1600" dirty="0"/>
              <a:t>12 pasos de la IA Individual</a:t>
            </a:r>
            <a:endParaRPr lang="en-US" sz="1600" dirty="0"/>
          </a:p>
        </p:txBody>
      </p:sp>
      <p:sp>
        <p:nvSpPr>
          <p:cNvPr id="3" name="Text Placeholder 2">
            <a:extLst>
              <a:ext uri="{FF2B5EF4-FFF2-40B4-BE49-F238E27FC236}">
                <a16:creationId xmlns:a16="http://schemas.microsoft.com/office/drawing/2014/main" id="{4379075D-F5CB-0AA5-E5DE-154AB1179CB7}"/>
              </a:ext>
            </a:extLst>
          </p:cNvPr>
          <p:cNvSpPr>
            <a:spLocks noGrp="1"/>
          </p:cNvSpPr>
          <p:nvPr>
            <p:ph type="body" sz="quarter" idx="11"/>
          </p:nvPr>
        </p:nvSpPr>
        <p:spPr>
          <a:xfrm>
            <a:off x="289895" y="1180038"/>
            <a:ext cx="2862378" cy="3692751"/>
          </a:xfrm>
        </p:spPr>
        <p:txBody>
          <a:bodyPr>
            <a:normAutofit fontScale="92500" lnSpcReduction="20000"/>
          </a:bodyPr>
          <a:lstStyle/>
          <a:p>
            <a:pPr marL="342900" indent="-342900">
              <a:buFont typeface="+mj-lt"/>
              <a:buAutoNum type="arabicPeriod"/>
            </a:pPr>
            <a:r>
              <a:rPr lang="es-CO" b="0" dirty="0"/>
              <a:t>Ir a la página o app del producto de IA</a:t>
            </a:r>
          </a:p>
          <a:p>
            <a:pPr marL="342900" indent="-342900">
              <a:buFont typeface="+mj-lt"/>
              <a:buAutoNum type="arabicPeriod"/>
            </a:pPr>
            <a:r>
              <a:rPr lang="es-CO" b="0" dirty="0"/>
              <a:t>Jugar con ella</a:t>
            </a:r>
          </a:p>
          <a:p>
            <a:pPr marL="342900" indent="-342900">
              <a:buFont typeface="+mj-lt"/>
              <a:buAutoNum type="arabicPeriod"/>
            </a:pPr>
            <a:r>
              <a:rPr lang="es-CO" b="0" dirty="0"/>
              <a:t>Jugar con ella</a:t>
            </a:r>
          </a:p>
          <a:p>
            <a:pPr marL="342900" indent="-342900">
              <a:buFont typeface="+mj-lt"/>
              <a:buAutoNum type="arabicPeriod"/>
            </a:pPr>
            <a:r>
              <a:rPr lang="es-CO" b="0" dirty="0"/>
              <a:t>Jugar con ella</a:t>
            </a:r>
          </a:p>
          <a:p>
            <a:pPr marL="342900" indent="-342900">
              <a:buFont typeface="+mj-lt"/>
              <a:buAutoNum type="arabicPeriod"/>
            </a:pPr>
            <a:r>
              <a:rPr lang="es-CO" b="0" dirty="0"/>
              <a:t>Jugar con ella</a:t>
            </a:r>
          </a:p>
          <a:p>
            <a:pPr marL="342900" indent="-342900">
              <a:buFont typeface="+mj-lt"/>
              <a:buAutoNum type="arabicPeriod"/>
            </a:pPr>
            <a:r>
              <a:rPr lang="es-CO" b="0" dirty="0"/>
              <a:t>Jugar con ella</a:t>
            </a:r>
          </a:p>
          <a:p>
            <a:pPr marL="342900" indent="-342900">
              <a:buFont typeface="+mj-lt"/>
              <a:buAutoNum type="arabicPeriod"/>
            </a:pPr>
            <a:r>
              <a:rPr lang="es-MX" b="0" dirty="0"/>
              <a:t>Ingresar los detalles de la tarjeta de crédito</a:t>
            </a:r>
          </a:p>
          <a:p>
            <a:pPr marL="342900" indent="-342900">
              <a:buFont typeface="+mj-lt"/>
              <a:buAutoNum type="arabicPeriod"/>
            </a:pPr>
            <a:r>
              <a:rPr lang="es-CO" b="0" dirty="0"/>
              <a:t>Jugar con ella</a:t>
            </a:r>
          </a:p>
          <a:p>
            <a:pPr marL="342900" indent="-342900">
              <a:buFont typeface="+mj-lt"/>
              <a:buAutoNum type="arabicPeriod"/>
            </a:pPr>
            <a:r>
              <a:rPr lang="es-CO" b="0" dirty="0"/>
              <a:t>Jugar con ella</a:t>
            </a:r>
          </a:p>
          <a:p>
            <a:pPr marL="342900" indent="-342900">
              <a:buFont typeface="+mj-lt"/>
              <a:buAutoNum type="arabicPeriod"/>
            </a:pPr>
            <a:r>
              <a:rPr lang="es-CO" b="0" dirty="0"/>
              <a:t>Jugar con ella</a:t>
            </a:r>
          </a:p>
          <a:p>
            <a:pPr marL="342900" indent="-342900">
              <a:buFont typeface="+mj-lt"/>
              <a:buAutoNum type="arabicPeriod"/>
            </a:pPr>
            <a:r>
              <a:rPr lang="es-CO" b="0" dirty="0"/>
              <a:t>Jugar con ella</a:t>
            </a:r>
          </a:p>
          <a:p>
            <a:pPr marL="342900" indent="-342900">
              <a:buFont typeface="+mj-lt"/>
              <a:buAutoNum type="arabicPeriod"/>
            </a:pPr>
            <a:r>
              <a:rPr lang="es-CO" b="0" dirty="0"/>
              <a:t>Jugar con ella</a:t>
            </a:r>
          </a:p>
        </p:txBody>
      </p:sp>
      <p:sp>
        <p:nvSpPr>
          <p:cNvPr id="6" name="Title 1">
            <a:extLst>
              <a:ext uri="{FF2B5EF4-FFF2-40B4-BE49-F238E27FC236}">
                <a16:creationId xmlns:a16="http://schemas.microsoft.com/office/drawing/2014/main" id="{ADDBE304-07A1-9D93-0BCA-6AEE985F87B2}"/>
              </a:ext>
            </a:extLst>
          </p:cNvPr>
          <p:cNvSpPr txBox="1">
            <a:spLocks/>
          </p:cNvSpPr>
          <p:nvPr/>
        </p:nvSpPr>
        <p:spPr>
          <a:xfrm>
            <a:off x="3347188" y="492754"/>
            <a:ext cx="2295625" cy="54864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r>
              <a:rPr lang="pt-BR" sz="1600" dirty="0"/>
              <a:t>12 pasos de ML/IA</a:t>
            </a:r>
            <a:endParaRPr lang="en-US" sz="1600" dirty="0"/>
          </a:p>
        </p:txBody>
      </p:sp>
      <p:sp>
        <p:nvSpPr>
          <p:cNvPr id="7" name="Text Placeholder 2">
            <a:extLst>
              <a:ext uri="{FF2B5EF4-FFF2-40B4-BE49-F238E27FC236}">
                <a16:creationId xmlns:a16="http://schemas.microsoft.com/office/drawing/2014/main" id="{4FADE8FC-C502-765D-181B-DDC35271CD55}"/>
              </a:ext>
            </a:extLst>
          </p:cNvPr>
          <p:cNvSpPr txBox="1">
            <a:spLocks/>
          </p:cNvSpPr>
          <p:nvPr/>
        </p:nvSpPr>
        <p:spPr>
          <a:xfrm>
            <a:off x="3345919" y="1180038"/>
            <a:ext cx="2862378" cy="3692751"/>
          </a:xfrm>
          <a:prstGeom prst="rect">
            <a:avLst/>
          </a:prstGeom>
        </p:spPr>
        <p:txBody>
          <a:bodyPr vert="horz" lIns="91440" tIns="45720" rIns="91440" bIns="45720" rtlCol="0">
            <a:normAutofit fontScale="92500" lnSpcReduction="10000"/>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6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s-CO" b="0" dirty="0"/>
              <a:t>Objetivos y criterios</a:t>
            </a:r>
          </a:p>
          <a:p>
            <a:pPr marL="342900" indent="-342900">
              <a:buFont typeface="+mj-lt"/>
              <a:buAutoNum type="arabicPeriod"/>
            </a:pPr>
            <a:r>
              <a:rPr lang="es-CO" b="0" dirty="0"/>
              <a:t>Recolección de datos</a:t>
            </a:r>
          </a:p>
          <a:p>
            <a:pPr marL="342900" indent="-342900">
              <a:buFont typeface="+mj-lt"/>
              <a:buAutoNum type="arabicPeriod"/>
            </a:pPr>
            <a:r>
              <a:rPr lang="es-CO" b="0" dirty="0"/>
              <a:t>División de datos</a:t>
            </a:r>
          </a:p>
          <a:p>
            <a:pPr marL="342900" indent="-342900">
              <a:buFont typeface="+mj-lt"/>
              <a:buAutoNum type="arabicPeriod"/>
            </a:pPr>
            <a:r>
              <a:rPr lang="es-CO" b="0" dirty="0"/>
              <a:t>Exploración</a:t>
            </a:r>
          </a:p>
          <a:p>
            <a:pPr marL="342900" indent="-342900">
              <a:buFont typeface="+mj-lt"/>
              <a:buAutoNum type="arabicPeriod"/>
            </a:pPr>
            <a:r>
              <a:rPr lang="es-CO" b="0" dirty="0"/>
              <a:t>Algoritmos</a:t>
            </a:r>
          </a:p>
          <a:p>
            <a:pPr marL="342900" indent="-342900">
              <a:buFont typeface="+mj-lt"/>
              <a:buAutoNum type="arabicPeriod"/>
            </a:pPr>
            <a:r>
              <a:rPr lang="es-CO" b="0" dirty="0"/>
              <a:t>Entrenamiento</a:t>
            </a:r>
          </a:p>
          <a:p>
            <a:pPr marL="342900" indent="-342900">
              <a:buFont typeface="+mj-lt"/>
              <a:buAutoNum type="arabicPeriod"/>
            </a:pPr>
            <a:r>
              <a:rPr lang="es-CO" b="0" dirty="0"/>
              <a:t>Ajuste y depuración</a:t>
            </a:r>
          </a:p>
          <a:p>
            <a:pPr marL="342900" indent="-342900">
              <a:buFont typeface="+mj-lt"/>
              <a:buAutoNum type="arabicPeriod"/>
            </a:pPr>
            <a:r>
              <a:rPr lang="es-CO" b="0" dirty="0"/>
              <a:t>Validación</a:t>
            </a:r>
          </a:p>
          <a:p>
            <a:pPr marL="342900" indent="-342900">
              <a:buFont typeface="+mj-lt"/>
              <a:buAutoNum type="arabicPeriod"/>
            </a:pPr>
            <a:r>
              <a:rPr lang="es-CO" b="0" dirty="0"/>
              <a:t>Pruebas</a:t>
            </a:r>
          </a:p>
          <a:p>
            <a:pPr marL="342900" indent="-342900">
              <a:buFont typeface="+mj-lt"/>
              <a:buAutoNum type="arabicPeriod"/>
            </a:pPr>
            <a:r>
              <a:rPr lang="es-CO" b="0" dirty="0"/>
              <a:t>Puesta en producción</a:t>
            </a:r>
          </a:p>
          <a:p>
            <a:pPr marL="342900" indent="-342900">
              <a:buFont typeface="+mj-lt"/>
              <a:buAutoNum type="arabicPeriod"/>
            </a:pPr>
            <a:r>
              <a:rPr lang="es-CO" b="0" dirty="0"/>
              <a:t>Decisión de lanzamiento</a:t>
            </a:r>
          </a:p>
          <a:p>
            <a:pPr marL="342900" indent="-342900">
              <a:buFont typeface="+mj-lt"/>
              <a:buAutoNum type="arabicPeriod"/>
            </a:pPr>
            <a:r>
              <a:rPr lang="es-CO" b="0" dirty="0"/>
              <a:t>Monitoreo y mantenimiento</a:t>
            </a:r>
          </a:p>
        </p:txBody>
      </p:sp>
      <p:sp>
        <p:nvSpPr>
          <p:cNvPr id="8" name="Title 1">
            <a:extLst>
              <a:ext uri="{FF2B5EF4-FFF2-40B4-BE49-F238E27FC236}">
                <a16:creationId xmlns:a16="http://schemas.microsoft.com/office/drawing/2014/main" id="{986A62DA-7E14-6445-4B2B-8CABB69121DF}"/>
              </a:ext>
            </a:extLst>
          </p:cNvPr>
          <p:cNvSpPr txBox="1">
            <a:spLocks/>
          </p:cNvSpPr>
          <p:nvPr/>
        </p:nvSpPr>
        <p:spPr>
          <a:xfrm>
            <a:off x="6325868" y="492754"/>
            <a:ext cx="2295625" cy="54864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r>
              <a:rPr lang="pt-BR" sz="1600" dirty="0"/>
              <a:t>12 pasos de IA Empresarial</a:t>
            </a:r>
            <a:endParaRPr lang="en-US" sz="1600" dirty="0"/>
          </a:p>
        </p:txBody>
      </p:sp>
      <p:sp>
        <p:nvSpPr>
          <p:cNvPr id="9" name="Text Placeholder 2">
            <a:extLst>
              <a:ext uri="{FF2B5EF4-FFF2-40B4-BE49-F238E27FC236}">
                <a16:creationId xmlns:a16="http://schemas.microsoft.com/office/drawing/2014/main" id="{235CE40C-85BA-9E56-EB79-473C7D670798}"/>
              </a:ext>
            </a:extLst>
          </p:cNvPr>
          <p:cNvSpPr txBox="1">
            <a:spLocks/>
          </p:cNvSpPr>
          <p:nvPr/>
        </p:nvSpPr>
        <p:spPr>
          <a:xfrm>
            <a:off x="6324599" y="1180038"/>
            <a:ext cx="2862378" cy="3692751"/>
          </a:xfrm>
          <a:prstGeom prst="rect">
            <a:avLst/>
          </a:prstGeom>
        </p:spPr>
        <p:txBody>
          <a:bodyPr vert="horz" lIns="91440" tIns="45720" rIns="91440" bIns="45720" rtlCol="0">
            <a:normAutofit lnSpcReduction="10000"/>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6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s-CO" b="0" dirty="0"/>
              <a:t>Ideación</a:t>
            </a:r>
          </a:p>
          <a:p>
            <a:pPr marL="342900" indent="-342900">
              <a:buFont typeface="+mj-lt"/>
              <a:buAutoNum type="arabicPeriod"/>
            </a:pPr>
            <a:r>
              <a:rPr lang="es-CO" b="0" dirty="0" err="1"/>
              <a:t>Stakeholders</a:t>
            </a:r>
            <a:endParaRPr lang="es-CO" b="0" dirty="0"/>
          </a:p>
          <a:p>
            <a:pPr marL="342900" indent="-342900">
              <a:buFont typeface="+mj-lt"/>
              <a:buAutoNum type="arabicPeriod"/>
            </a:pPr>
            <a:r>
              <a:rPr lang="es-CO" b="0" dirty="0"/>
              <a:t>Análisis profundo</a:t>
            </a:r>
          </a:p>
          <a:p>
            <a:pPr marL="342900" indent="-342900">
              <a:buFont typeface="+mj-lt"/>
              <a:buAutoNum type="arabicPeriod"/>
            </a:pPr>
            <a:r>
              <a:rPr lang="es-CO" b="0" dirty="0"/>
              <a:t>Responsabilidad</a:t>
            </a:r>
          </a:p>
          <a:p>
            <a:pPr marL="342900" indent="-342900">
              <a:buFont typeface="+mj-lt"/>
              <a:buAutoNum type="arabicPeriod"/>
            </a:pPr>
            <a:r>
              <a:rPr lang="es-CO" b="0" dirty="0"/>
              <a:t>Criterios</a:t>
            </a:r>
          </a:p>
          <a:p>
            <a:pPr marL="342900" indent="-342900">
              <a:buFont typeface="+mj-lt"/>
              <a:buAutoNum type="arabicPeriod"/>
            </a:pPr>
            <a:r>
              <a:rPr lang="es-CO" b="0" dirty="0"/>
              <a:t>Viabilidad</a:t>
            </a:r>
          </a:p>
          <a:p>
            <a:pPr marL="342900" indent="-342900">
              <a:buFont typeface="+mj-lt"/>
              <a:buAutoNum type="arabicPeriod"/>
            </a:pPr>
            <a:r>
              <a:rPr lang="es-CO" b="0" dirty="0"/>
              <a:t>Planeación</a:t>
            </a:r>
          </a:p>
          <a:p>
            <a:pPr marL="342900" indent="-342900">
              <a:buFont typeface="+mj-lt"/>
              <a:buAutoNum type="arabicPeriod"/>
            </a:pPr>
            <a:r>
              <a:rPr lang="es-CO" b="0" dirty="0"/>
              <a:t>Datos</a:t>
            </a:r>
          </a:p>
          <a:p>
            <a:pPr marL="342900" indent="-342900">
              <a:buFont typeface="+mj-lt"/>
              <a:buAutoNum type="arabicPeriod"/>
            </a:pPr>
            <a:r>
              <a:rPr lang="es-CO" b="0" dirty="0"/>
              <a:t>Ingeniería</a:t>
            </a:r>
          </a:p>
          <a:p>
            <a:pPr marL="342900" indent="-342900">
              <a:buFont typeface="+mj-lt"/>
              <a:buAutoNum type="arabicPeriod"/>
            </a:pPr>
            <a:r>
              <a:rPr lang="es-CO" b="0" dirty="0"/>
              <a:t>Confiabilidad</a:t>
            </a:r>
          </a:p>
          <a:p>
            <a:pPr marL="342900" indent="-342900">
              <a:buFont typeface="+mj-lt"/>
              <a:buAutoNum type="arabicPeriod"/>
            </a:pPr>
            <a:r>
              <a:rPr lang="es-CO" b="0" dirty="0"/>
              <a:t>Implementación</a:t>
            </a:r>
          </a:p>
          <a:p>
            <a:pPr marL="342900" indent="-342900">
              <a:buFont typeface="+mj-lt"/>
              <a:buAutoNum type="arabicPeriod"/>
            </a:pPr>
            <a:r>
              <a:rPr lang="es-CO" b="0" dirty="0"/>
              <a:t>Despliegue</a:t>
            </a:r>
          </a:p>
        </p:txBody>
      </p:sp>
    </p:spTree>
    <p:extLst>
      <p:ext uri="{BB962C8B-B14F-4D97-AF65-F5344CB8AC3E}">
        <p14:creationId xmlns:p14="http://schemas.microsoft.com/office/powerpoint/2010/main" val="16129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8623F-4C5D-B592-6CB2-AE47A02CE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60A760-73FF-F8DA-56F7-FC554D71D617}"/>
              </a:ext>
            </a:extLst>
          </p:cNvPr>
          <p:cNvSpPr>
            <a:spLocks noGrp="1"/>
          </p:cNvSpPr>
          <p:nvPr>
            <p:ph type="title"/>
          </p:nvPr>
        </p:nvSpPr>
        <p:spPr>
          <a:xfrm>
            <a:off x="676421" y="1622598"/>
            <a:ext cx="4906232" cy="837534"/>
          </a:xfrm>
        </p:spPr>
        <p:txBody>
          <a:bodyPr/>
          <a:lstStyle/>
          <a:p>
            <a:r>
              <a:rPr lang="es-MX" dirty="0"/>
              <a:t>La IA empresarial es como la medicina⚕️</a:t>
            </a:r>
            <a:endParaRPr lang="en-US" dirty="0"/>
          </a:p>
        </p:txBody>
      </p:sp>
      <p:sp>
        <p:nvSpPr>
          <p:cNvPr id="4" name="Text Placeholder 3">
            <a:extLst>
              <a:ext uri="{FF2B5EF4-FFF2-40B4-BE49-F238E27FC236}">
                <a16:creationId xmlns:a16="http://schemas.microsoft.com/office/drawing/2014/main" id="{622EEB84-0B0E-6F60-5259-46CB2E3A690B}"/>
              </a:ext>
            </a:extLst>
          </p:cNvPr>
          <p:cNvSpPr>
            <a:spLocks noGrp="1"/>
          </p:cNvSpPr>
          <p:nvPr>
            <p:ph type="body" sz="quarter" idx="12"/>
          </p:nvPr>
        </p:nvSpPr>
        <p:spPr>
          <a:xfrm>
            <a:off x="676421" y="2460132"/>
            <a:ext cx="4256087" cy="1068858"/>
          </a:xfrm>
        </p:spPr>
        <p:txBody>
          <a:bodyPr>
            <a:normAutofit/>
          </a:bodyPr>
          <a:lstStyle/>
          <a:p>
            <a:r>
              <a:rPr lang="es-MX" dirty="0"/>
              <a:t>Puede cambiarle la vida a quienes la necesitan, pero todos los demás deberían saber que no se debe consumir por aburrimiento</a:t>
            </a:r>
            <a:endParaRPr lang="en-US" dirty="0"/>
          </a:p>
        </p:txBody>
      </p:sp>
      <p:pic>
        <p:nvPicPr>
          <p:cNvPr id="12290" name="Picture 2">
            <a:extLst>
              <a:ext uri="{FF2B5EF4-FFF2-40B4-BE49-F238E27FC236}">
                <a16:creationId xmlns:a16="http://schemas.microsoft.com/office/drawing/2014/main" id="{F659D562-3B38-57A5-9BCD-58279F5CC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591" r="16591"/>
          <a:stretch/>
        </p:blipFill>
        <p:spPr bwMode="auto">
          <a:xfrm>
            <a:off x="5450306" y="1106905"/>
            <a:ext cx="2929689" cy="292968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240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420B5-E4E3-5D2C-D736-A5BF0BC616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ECEF8C-01CA-D10A-53D4-B5B2DBE3B2E2}"/>
              </a:ext>
            </a:extLst>
          </p:cNvPr>
          <p:cNvSpPr>
            <a:spLocks noGrp="1"/>
          </p:cNvSpPr>
          <p:nvPr>
            <p:ph type="title"/>
          </p:nvPr>
        </p:nvSpPr>
        <p:spPr>
          <a:xfrm>
            <a:off x="182880" y="362653"/>
            <a:ext cx="8778240" cy="548640"/>
          </a:xfrm>
        </p:spPr>
        <p:txBody>
          <a:bodyPr/>
          <a:lstStyle/>
          <a:p>
            <a:r>
              <a:rPr lang="es-MX" dirty="0"/>
              <a:t>LLM</a:t>
            </a:r>
            <a:endParaRPr lang="en-US" dirty="0"/>
          </a:p>
        </p:txBody>
      </p:sp>
      <p:sp>
        <p:nvSpPr>
          <p:cNvPr id="5" name="Text Placeholder 4">
            <a:extLst>
              <a:ext uri="{FF2B5EF4-FFF2-40B4-BE49-F238E27FC236}">
                <a16:creationId xmlns:a16="http://schemas.microsoft.com/office/drawing/2014/main" id="{AC2D9B93-F5EC-B310-3236-2AB3B014415D}"/>
              </a:ext>
            </a:extLst>
          </p:cNvPr>
          <p:cNvSpPr>
            <a:spLocks noGrp="1"/>
          </p:cNvSpPr>
          <p:nvPr>
            <p:ph type="body" sz="quarter" idx="13"/>
          </p:nvPr>
        </p:nvSpPr>
        <p:spPr>
          <a:xfrm>
            <a:off x="182562" y="1248659"/>
            <a:ext cx="4284662" cy="3532188"/>
          </a:xfrm>
        </p:spPr>
        <p:txBody>
          <a:bodyPr/>
          <a:lstStyle/>
          <a:p>
            <a:pPr marL="0" indent="0">
              <a:buNone/>
            </a:pPr>
            <a:r>
              <a:rPr lang="es-MX" dirty="0"/>
              <a:t>LLM significa modelo de lenguaje extenso. Es un </a:t>
            </a:r>
            <a:r>
              <a:rPr lang="es-MX" b="1" dirty="0"/>
              <a:t>modelo fundacional</a:t>
            </a:r>
            <a:r>
              <a:rPr lang="es-MX" dirty="0"/>
              <a:t>.</a:t>
            </a:r>
          </a:p>
          <a:p>
            <a:pPr marL="0" indent="0">
              <a:buNone/>
            </a:pPr>
            <a:r>
              <a:rPr lang="es-MX" dirty="0"/>
              <a:t>GPT-4o, Claude 3.5 Haiku y Gemini 2.0 Flash son </a:t>
            </a:r>
            <a:r>
              <a:rPr lang="es-MX" b="1" dirty="0" err="1"/>
              <a:t>LLMs</a:t>
            </a:r>
            <a:r>
              <a:rPr lang="es-MX" b="1" dirty="0"/>
              <a:t> específicos</a:t>
            </a:r>
            <a:r>
              <a:rPr lang="es-MX" dirty="0"/>
              <a:t>.</a:t>
            </a:r>
          </a:p>
          <a:p>
            <a:pPr marL="0" indent="0">
              <a:buNone/>
            </a:pPr>
            <a:r>
              <a:rPr lang="es-MX" dirty="0" err="1"/>
              <a:t>ChatGPT</a:t>
            </a:r>
            <a:r>
              <a:rPr lang="es-MX" dirty="0"/>
              <a:t>, Claude y Gemini son </a:t>
            </a:r>
            <a:r>
              <a:rPr lang="es-MX" b="1" dirty="0"/>
              <a:t>interfaces directas</a:t>
            </a:r>
            <a:r>
              <a:rPr lang="es-MX" dirty="0"/>
              <a:t> para esos </a:t>
            </a:r>
            <a:r>
              <a:rPr lang="es-MX" dirty="0" err="1"/>
              <a:t>LLMs</a:t>
            </a:r>
            <a:r>
              <a:rPr lang="es-MX" dirty="0"/>
              <a:t> específicos.</a:t>
            </a:r>
          </a:p>
          <a:p>
            <a:pPr marL="0" indent="0">
              <a:buNone/>
            </a:pPr>
            <a:r>
              <a:rPr lang="es-MX" dirty="0" err="1"/>
              <a:t>OpenAI</a:t>
            </a:r>
            <a:r>
              <a:rPr lang="es-MX" dirty="0"/>
              <a:t>, </a:t>
            </a:r>
            <a:r>
              <a:rPr lang="es-MX" dirty="0" err="1"/>
              <a:t>Anthropic</a:t>
            </a:r>
            <a:r>
              <a:rPr lang="es-MX" dirty="0"/>
              <a:t> y Google son las </a:t>
            </a:r>
            <a:r>
              <a:rPr lang="es-MX" b="1" dirty="0"/>
              <a:t>empresas</a:t>
            </a:r>
            <a:r>
              <a:rPr lang="es-MX" dirty="0"/>
              <a:t> que desarrollaron esos </a:t>
            </a:r>
            <a:r>
              <a:rPr lang="es-MX" dirty="0" err="1"/>
              <a:t>LLMs</a:t>
            </a:r>
            <a:r>
              <a:rPr lang="es-MX" dirty="0"/>
              <a:t> específicos.</a:t>
            </a:r>
          </a:p>
          <a:p>
            <a:pPr marL="0" indent="0">
              <a:buNone/>
            </a:pPr>
            <a:r>
              <a:rPr lang="es-MX" dirty="0"/>
              <a:t>Probémoslo todo junto ahora:</a:t>
            </a:r>
            <a:br>
              <a:rPr lang="es-MX" dirty="0"/>
            </a:br>
            <a:r>
              <a:rPr lang="es-MX" i="1" dirty="0"/>
              <a:t>"GPT-4o es el LLM de </a:t>
            </a:r>
            <a:r>
              <a:rPr lang="es-MX" i="1" dirty="0" err="1"/>
              <a:t>OpenAI</a:t>
            </a:r>
            <a:r>
              <a:rPr lang="es-MX" i="1" dirty="0"/>
              <a:t> y puedes jugar con él en </a:t>
            </a:r>
            <a:r>
              <a:rPr lang="es-MX" i="1" dirty="0" err="1"/>
              <a:t>ChatGPT</a:t>
            </a:r>
            <a:r>
              <a:rPr lang="es-MX" i="1" dirty="0"/>
              <a:t>."</a:t>
            </a:r>
            <a:endParaRPr lang="es-MX" dirty="0"/>
          </a:p>
        </p:txBody>
      </p:sp>
      <p:pic>
        <p:nvPicPr>
          <p:cNvPr id="1026" name="Picture 2">
            <a:extLst>
              <a:ext uri="{FF2B5EF4-FFF2-40B4-BE49-F238E27FC236}">
                <a16:creationId xmlns:a16="http://schemas.microsoft.com/office/drawing/2014/main" id="{E76A7D7C-65E7-6667-2BAD-5FFB86BB0E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089"/>
          <a:stretch/>
        </p:blipFill>
        <p:spPr bwMode="auto">
          <a:xfrm>
            <a:off x="5790261" y="2102031"/>
            <a:ext cx="3105457" cy="26788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E25E723-6432-D215-4C00-D5F208709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78" y="1924346"/>
            <a:ext cx="3398520" cy="1635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A0894A-51F0-797F-CCCC-C014C683F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205" y="210486"/>
            <a:ext cx="3105457" cy="171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801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17C9F-5770-476D-E348-6911DD6675D0}"/>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D15AB5E6-D2EA-EA8D-3FBB-3EBB2BD4735F}"/>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3990F0A2-52EB-E44E-4784-8380FF6CD29E}"/>
              </a:ext>
            </a:extLst>
          </p:cNvPr>
          <p:cNvSpPr>
            <a:spLocks noGrp="1"/>
          </p:cNvSpPr>
          <p:nvPr>
            <p:ph type="title"/>
          </p:nvPr>
        </p:nvSpPr>
        <p:spPr>
          <a:xfrm>
            <a:off x="182880" y="1047750"/>
            <a:ext cx="5659120" cy="1524000"/>
          </a:xfrm>
        </p:spPr>
        <p:txBody>
          <a:bodyPr/>
          <a:lstStyle/>
          <a:p>
            <a:r>
              <a:rPr lang="es-MX" dirty="0"/>
              <a:t>¿Humano y humano trabajando juntos?</a:t>
            </a:r>
            <a:endParaRPr lang="en-US" dirty="0"/>
          </a:p>
        </p:txBody>
      </p:sp>
      <p:cxnSp>
        <p:nvCxnSpPr>
          <p:cNvPr id="7" name="Conector recto 6">
            <a:extLst>
              <a:ext uri="{FF2B5EF4-FFF2-40B4-BE49-F238E27FC236}">
                <a16:creationId xmlns:a16="http://schemas.microsoft.com/office/drawing/2014/main" id="{4789369C-9071-ADD5-83B3-5A22638F61CD}"/>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E11C79E3-439F-022C-AA86-817C05C5B217}"/>
              </a:ext>
            </a:extLst>
          </p:cNvPr>
          <p:cNvSpPr>
            <a:spLocks noGrp="1"/>
          </p:cNvSpPr>
          <p:nvPr>
            <p:ph type="body" sz="quarter" idx="11"/>
          </p:nvPr>
        </p:nvSpPr>
        <p:spPr/>
        <p:txBody>
          <a:bodyPr/>
          <a:lstStyle/>
          <a:p>
            <a:endParaRPr lang="es-CO"/>
          </a:p>
        </p:txBody>
      </p:sp>
      <p:pic>
        <p:nvPicPr>
          <p:cNvPr id="2050" name="Picture 2">
            <a:extLst>
              <a:ext uri="{FF2B5EF4-FFF2-40B4-BE49-F238E27FC236}">
                <a16:creationId xmlns:a16="http://schemas.microsoft.com/office/drawing/2014/main" id="{8C866886-EA5E-D8F1-09DB-5F1F717DAA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263"/>
          <a:stretch/>
        </p:blipFill>
        <p:spPr bwMode="auto">
          <a:xfrm>
            <a:off x="5928449" y="300037"/>
            <a:ext cx="3244367"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57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79EB2-9E37-3A4D-3D8A-A31FB13FD3EF}"/>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79D63A86-8F8C-1151-36AE-44EFA79DD828}"/>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1027F533-B2BD-E4FB-3E01-51346B46EE30}"/>
              </a:ext>
            </a:extLst>
          </p:cNvPr>
          <p:cNvSpPr>
            <a:spLocks noGrp="1"/>
          </p:cNvSpPr>
          <p:nvPr>
            <p:ph type="title"/>
          </p:nvPr>
        </p:nvSpPr>
        <p:spPr>
          <a:xfrm>
            <a:off x="182880" y="1047750"/>
            <a:ext cx="5659120" cy="1524000"/>
          </a:xfrm>
        </p:spPr>
        <p:txBody>
          <a:bodyPr/>
          <a:lstStyle/>
          <a:p>
            <a:r>
              <a:rPr lang="es-MX" dirty="0"/>
              <a:t>¿Humano y burro trabajando juntos?</a:t>
            </a:r>
            <a:endParaRPr lang="en-US" dirty="0"/>
          </a:p>
        </p:txBody>
      </p:sp>
      <p:cxnSp>
        <p:nvCxnSpPr>
          <p:cNvPr id="7" name="Conector recto 6">
            <a:extLst>
              <a:ext uri="{FF2B5EF4-FFF2-40B4-BE49-F238E27FC236}">
                <a16:creationId xmlns:a16="http://schemas.microsoft.com/office/drawing/2014/main" id="{2BFD6398-5D31-4F67-5FB7-F1E74C82E4C3}"/>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4867C30D-3191-4FEF-73AF-6F72475D7EF4}"/>
              </a:ext>
            </a:extLst>
          </p:cNvPr>
          <p:cNvSpPr>
            <a:spLocks noGrp="1"/>
          </p:cNvSpPr>
          <p:nvPr>
            <p:ph type="body" sz="quarter" idx="11"/>
          </p:nvPr>
        </p:nvSpPr>
        <p:spPr/>
        <p:txBody>
          <a:bodyPr/>
          <a:lstStyle/>
          <a:p>
            <a:endParaRPr lang="es-CO"/>
          </a:p>
        </p:txBody>
      </p:sp>
      <p:pic>
        <p:nvPicPr>
          <p:cNvPr id="3078" name="Picture 6">
            <a:extLst>
              <a:ext uri="{FF2B5EF4-FFF2-40B4-BE49-F238E27FC236}">
                <a16:creationId xmlns:a16="http://schemas.microsoft.com/office/drawing/2014/main" id="{0CDC3CB8-F6C3-1F6F-2DCC-DEFC55F486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69"/>
          <a:stretch/>
        </p:blipFill>
        <p:spPr bwMode="auto">
          <a:xfrm>
            <a:off x="5316060" y="406811"/>
            <a:ext cx="395224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628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97626-3BC7-167C-995E-54971FF03B4E}"/>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40388EAF-DD24-6F75-AF5E-3DE2BBD6AFA6}"/>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D4950787-0BEB-2D46-FF47-F354EFD715EE}"/>
              </a:ext>
            </a:extLst>
          </p:cNvPr>
          <p:cNvSpPr>
            <a:spLocks noGrp="1"/>
          </p:cNvSpPr>
          <p:nvPr>
            <p:ph type="title"/>
          </p:nvPr>
        </p:nvSpPr>
        <p:spPr>
          <a:xfrm>
            <a:off x="182880" y="1047750"/>
            <a:ext cx="5659120" cy="1524000"/>
          </a:xfrm>
        </p:spPr>
        <p:txBody>
          <a:bodyPr/>
          <a:lstStyle/>
          <a:p>
            <a:r>
              <a:rPr lang="es-MX" dirty="0"/>
              <a:t>¿Humano y moto trabajando juntos?</a:t>
            </a:r>
            <a:endParaRPr lang="en-US" dirty="0"/>
          </a:p>
        </p:txBody>
      </p:sp>
      <p:cxnSp>
        <p:nvCxnSpPr>
          <p:cNvPr id="7" name="Conector recto 6">
            <a:extLst>
              <a:ext uri="{FF2B5EF4-FFF2-40B4-BE49-F238E27FC236}">
                <a16:creationId xmlns:a16="http://schemas.microsoft.com/office/drawing/2014/main" id="{68005631-F9EA-5E45-8083-A782A30DF452}"/>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0B4AB652-FE86-AC4F-6C64-A49E35A47E91}"/>
              </a:ext>
            </a:extLst>
          </p:cNvPr>
          <p:cNvSpPr>
            <a:spLocks noGrp="1"/>
          </p:cNvSpPr>
          <p:nvPr>
            <p:ph type="body" sz="quarter" idx="11"/>
          </p:nvPr>
        </p:nvSpPr>
        <p:spPr/>
        <p:txBody>
          <a:bodyPr/>
          <a:lstStyle/>
          <a:p>
            <a:endParaRPr lang="es-CO"/>
          </a:p>
        </p:txBody>
      </p:sp>
      <p:pic>
        <p:nvPicPr>
          <p:cNvPr id="4098" name="Picture 2">
            <a:extLst>
              <a:ext uri="{FF2B5EF4-FFF2-40B4-BE49-F238E27FC236}">
                <a16:creationId xmlns:a16="http://schemas.microsoft.com/office/drawing/2014/main" id="{E1336110-093A-51B7-6C80-3E481B5AFE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415"/>
          <a:stretch/>
        </p:blipFill>
        <p:spPr bwMode="auto">
          <a:xfrm>
            <a:off x="5219700" y="709158"/>
            <a:ext cx="392430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762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102B0-E788-6F89-FF95-1E98A62641D0}"/>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AA0F2304-2D33-9214-439D-C16B0BA16866}"/>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400C1329-BF12-9D63-C0F9-EAA7BC4402B1}"/>
              </a:ext>
            </a:extLst>
          </p:cNvPr>
          <p:cNvSpPr>
            <a:spLocks noGrp="1"/>
          </p:cNvSpPr>
          <p:nvPr>
            <p:ph type="title"/>
          </p:nvPr>
        </p:nvSpPr>
        <p:spPr>
          <a:xfrm>
            <a:off x="182880" y="1047750"/>
            <a:ext cx="5659120" cy="1524000"/>
          </a:xfrm>
        </p:spPr>
        <p:txBody>
          <a:bodyPr/>
          <a:lstStyle/>
          <a:p>
            <a:r>
              <a:rPr lang="es-MX" dirty="0"/>
              <a:t>¿Humano y calculadora trabajando juntos?</a:t>
            </a:r>
            <a:endParaRPr lang="en-US" dirty="0"/>
          </a:p>
        </p:txBody>
      </p:sp>
      <p:cxnSp>
        <p:nvCxnSpPr>
          <p:cNvPr id="7" name="Conector recto 6">
            <a:extLst>
              <a:ext uri="{FF2B5EF4-FFF2-40B4-BE49-F238E27FC236}">
                <a16:creationId xmlns:a16="http://schemas.microsoft.com/office/drawing/2014/main" id="{2DD2479F-58E9-D54D-2E66-ADBDE2C1FD80}"/>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F3E9BC5B-8D14-EEA2-6EAA-2E678897A8A8}"/>
              </a:ext>
            </a:extLst>
          </p:cNvPr>
          <p:cNvSpPr>
            <a:spLocks noGrp="1"/>
          </p:cNvSpPr>
          <p:nvPr>
            <p:ph type="body" sz="quarter" idx="11"/>
          </p:nvPr>
        </p:nvSpPr>
        <p:spPr/>
        <p:txBody>
          <a:bodyPr/>
          <a:lstStyle/>
          <a:p>
            <a:endParaRPr lang="es-CO"/>
          </a:p>
        </p:txBody>
      </p:sp>
      <p:pic>
        <p:nvPicPr>
          <p:cNvPr id="5122" name="Picture 2">
            <a:extLst>
              <a:ext uri="{FF2B5EF4-FFF2-40B4-BE49-F238E27FC236}">
                <a16:creationId xmlns:a16="http://schemas.microsoft.com/office/drawing/2014/main" id="{7DCD8DAF-684F-C53C-7567-6BA16E477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595"/>
          <a:stretch/>
        </p:blipFill>
        <p:spPr bwMode="auto">
          <a:xfrm>
            <a:off x="5743260" y="495300"/>
            <a:ext cx="366744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361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826F9-3A2E-2E1C-8718-572A70D7DA48}"/>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B731999F-41F6-CEDB-54C1-F2F22F8EEF22}"/>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DA8324FA-1B37-1FEC-C1DA-9839AD9BFBB3}"/>
              </a:ext>
            </a:extLst>
          </p:cNvPr>
          <p:cNvSpPr>
            <a:spLocks noGrp="1"/>
          </p:cNvSpPr>
          <p:nvPr>
            <p:ph type="title"/>
          </p:nvPr>
        </p:nvSpPr>
        <p:spPr>
          <a:xfrm>
            <a:off x="182880" y="1047750"/>
            <a:ext cx="5659120" cy="1524000"/>
          </a:xfrm>
        </p:spPr>
        <p:txBody>
          <a:bodyPr/>
          <a:lstStyle/>
          <a:p>
            <a:r>
              <a:rPr lang="es-MX" dirty="0"/>
              <a:t>¿Humano y AI trabajando juntos?</a:t>
            </a:r>
            <a:endParaRPr lang="en-US" dirty="0"/>
          </a:p>
        </p:txBody>
      </p:sp>
      <p:cxnSp>
        <p:nvCxnSpPr>
          <p:cNvPr id="7" name="Conector recto 6">
            <a:extLst>
              <a:ext uri="{FF2B5EF4-FFF2-40B4-BE49-F238E27FC236}">
                <a16:creationId xmlns:a16="http://schemas.microsoft.com/office/drawing/2014/main" id="{523CAECE-D528-95B8-0AD9-681FF14F7936}"/>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3EC3073A-A4E9-A928-2B5B-3EE3A2DC2600}"/>
              </a:ext>
            </a:extLst>
          </p:cNvPr>
          <p:cNvSpPr>
            <a:spLocks noGrp="1"/>
          </p:cNvSpPr>
          <p:nvPr>
            <p:ph type="body" sz="quarter" idx="11"/>
          </p:nvPr>
        </p:nvSpPr>
        <p:spPr/>
        <p:txBody>
          <a:bodyPr/>
          <a:lstStyle/>
          <a:p>
            <a:endParaRPr lang="es-CO"/>
          </a:p>
        </p:txBody>
      </p:sp>
      <p:pic>
        <p:nvPicPr>
          <p:cNvPr id="6146" name="Picture 2">
            <a:extLst>
              <a:ext uri="{FF2B5EF4-FFF2-40B4-BE49-F238E27FC236}">
                <a16:creationId xmlns:a16="http://schemas.microsoft.com/office/drawing/2014/main" id="{49D637F3-47E1-6F78-0354-05D83D3945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277"/>
          <a:stretch/>
        </p:blipFill>
        <p:spPr bwMode="auto">
          <a:xfrm>
            <a:off x="5542260" y="300037"/>
            <a:ext cx="3781926"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29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E691B-E1C3-3CF7-B6B9-71CDCDAC2E11}"/>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F291C854-CC0E-49A0-EC04-46C65076EC73}"/>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a:extLst>
              <a:ext uri="{FF2B5EF4-FFF2-40B4-BE49-F238E27FC236}">
                <a16:creationId xmlns:a16="http://schemas.microsoft.com/office/drawing/2014/main" id="{7606EB41-4350-BF69-2F7E-909C897A671B}"/>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326293" y="220779"/>
            <a:ext cx="4920343" cy="4920343"/>
          </a:xfrm>
          <a:prstGeom prst="rect">
            <a:avLst/>
          </a:prstGeom>
        </p:spPr>
      </p:pic>
      <p:pic>
        <p:nvPicPr>
          <p:cNvPr id="7170" name="Picture 2">
            <a:extLst>
              <a:ext uri="{FF2B5EF4-FFF2-40B4-BE49-F238E27FC236}">
                <a16:creationId xmlns:a16="http://schemas.microsoft.com/office/drawing/2014/main" id="{E7947285-3C54-73A2-E902-981E3E69F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52438"/>
            <a:ext cx="807720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683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548A3-1FE5-4EC3-0A02-DD09AE44D3B3}"/>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F83D8D3A-5244-F6EB-5C11-B16CBE44C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194" name="Picture 2">
            <a:extLst>
              <a:ext uri="{FF2B5EF4-FFF2-40B4-BE49-F238E27FC236}">
                <a16:creationId xmlns:a16="http://schemas.microsoft.com/office/drawing/2014/main" id="{E36EC6AE-BC8D-61F8-3259-651A4215A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300038"/>
            <a:ext cx="74580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70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25C8C-D248-1CCD-71AB-15246C69B55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17C2C10C-29BA-D0CA-1B1D-F643BABE3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1CB52E88-BE3C-1AB4-2637-3E8EABCCA310}"/>
              </a:ext>
            </a:extLst>
          </p:cNvPr>
          <p:cNvSpPr>
            <a:spLocks noGrp="1"/>
          </p:cNvSpPr>
          <p:nvPr>
            <p:ph type="title"/>
          </p:nvPr>
        </p:nvSpPr>
        <p:spPr/>
        <p:txBody>
          <a:bodyPr/>
          <a:lstStyle/>
          <a:p>
            <a:r>
              <a:rPr lang="en-US" dirty="0" err="1"/>
              <a:t>Resultado</a:t>
            </a:r>
            <a:r>
              <a:rPr lang="es-MX" dirty="0"/>
              <a:t>🦾</a:t>
            </a:r>
            <a:endParaRPr lang="en-US" dirty="0"/>
          </a:p>
        </p:txBody>
      </p:sp>
      <p:sp>
        <p:nvSpPr>
          <p:cNvPr id="3" name="Text Placeholder 2">
            <a:extLst>
              <a:ext uri="{FF2B5EF4-FFF2-40B4-BE49-F238E27FC236}">
                <a16:creationId xmlns:a16="http://schemas.microsoft.com/office/drawing/2014/main" id="{89CFD067-EC11-A923-C23D-B637ACDD9E70}"/>
              </a:ext>
            </a:extLst>
          </p:cNvPr>
          <p:cNvSpPr>
            <a:spLocks noGrp="1"/>
          </p:cNvSpPr>
          <p:nvPr>
            <p:ph type="body" sz="quarter" idx="10"/>
          </p:nvPr>
        </p:nvSpPr>
        <p:spPr/>
        <p:txBody>
          <a:bodyPr/>
          <a:lstStyle/>
          <a:p>
            <a:r>
              <a:rPr lang="en-US" dirty="0"/>
              <a:t>Como se </a:t>
            </a:r>
            <a:r>
              <a:rPr lang="en-US" dirty="0" err="1"/>
              <a:t>desarrollan</a:t>
            </a:r>
            <a:r>
              <a:rPr lang="en-US" dirty="0"/>
              <a:t> las </a:t>
            </a:r>
            <a:r>
              <a:rPr lang="en-US" dirty="0" err="1"/>
              <a:t>cosas</a:t>
            </a:r>
            <a:r>
              <a:rPr lang="en-US" dirty="0"/>
              <a:t> </a:t>
            </a:r>
            <a:r>
              <a:rPr lang="en-US" dirty="0" err="1"/>
              <a:t>más</a:t>
            </a:r>
            <a:r>
              <a:rPr lang="en-US" dirty="0"/>
              <a:t> </a:t>
            </a:r>
            <a:r>
              <a:rPr lang="en-US" dirty="0" err="1"/>
              <a:t>adelante</a:t>
            </a:r>
            <a:r>
              <a:rPr lang="en-US" dirty="0"/>
              <a:t>.</a:t>
            </a:r>
          </a:p>
        </p:txBody>
      </p:sp>
      <p:sp>
        <p:nvSpPr>
          <p:cNvPr id="4" name="Text Placeholder 3">
            <a:extLst>
              <a:ext uri="{FF2B5EF4-FFF2-40B4-BE49-F238E27FC236}">
                <a16:creationId xmlns:a16="http://schemas.microsoft.com/office/drawing/2014/main" id="{ED7F6470-18E2-067A-BD25-08C7E75AF89C}"/>
              </a:ext>
            </a:extLst>
          </p:cNvPr>
          <p:cNvSpPr>
            <a:spLocks noGrp="1"/>
          </p:cNvSpPr>
          <p:nvPr>
            <p:ph type="body" sz="quarter" idx="11"/>
          </p:nvPr>
        </p:nvSpPr>
        <p:spPr/>
        <p:txBody>
          <a:bodyPr/>
          <a:lstStyle/>
          <a:p>
            <a:endParaRPr lang="en-US"/>
          </a:p>
        </p:txBody>
      </p:sp>
      <p:cxnSp>
        <p:nvCxnSpPr>
          <p:cNvPr id="10" name="Conector recto 9">
            <a:extLst>
              <a:ext uri="{FF2B5EF4-FFF2-40B4-BE49-F238E27FC236}">
                <a16:creationId xmlns:a16="http://schemas.microsoft.com/office/drawing/2014/main" id="{057861DA-2867-B503-F801-DA8AB4422966}"/>
              </a:ext>
            </a:extLst>
          </p:cNvPr>
          <p:cNvCxnSpPr/>
          <p:nvPr/>
        </p:nvCxnSpPr>
        <p:spPr>
          <a:xfrm>
            <a:off x="182564" y="26965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662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22647-671A-AC17-435F-4FED84CADD1C}"/>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AD8EAECA-078F-768D-4D43-B9DCFC05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194" name="Picture 2">
            <a:extLst>
              <a:ext uri="{FF2B5EF4-FFF2-40B4-BE49-F238E27FC236}">
                <a16:creationId xmlns:a16="http://schemas.microsoft.com/office/drawing/2014/main" id="{6BB4296B-48DF-932B-C227-E6B405025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300038"/>
            <a:ext cx="74580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bout - SigTech">
            <a:extLst>
              <a:ext uri="{FF2B5EF4-FFF2-40B4-BE49-F238E27FC236}">
                <a16:creationId xmlns:a16="http://schemas.microsoft.com/office/drawing/2014/main" id="{B578BCC5-1EBB-ED04-BFD4-561240A2C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3854" y="1353552"/>
            <a:ext cx="4016292" cy="2436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897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38E2E-9A5F-DBB2-5A56-6F6DEEAD0EBF}"/>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5EDB366-4DB8-9165-4E0F-630E3C9D7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FE731A4E-4CB9-E673-CCDD-1A11A6C2F16F}"/>
              </a:ext>
            </a:extLst>
          </p:cNvPr>
          <p:cNvSpPr>
            <a:spLocks noGrp="1"/>
          </p:cNvSpPr>
          <p:nvPr>
            <p:ph type="title"/>
          </p:nvPr>
        </p:nvSpPr>
        <p:spPr>
          <a:xfrm>
            <a:off x="182880" y="1047750"/>
            <a:ext cx="4978667" cy="1524000"/>
          </a:xfrm>
        </p:spPr>
        <p:txBody>
          <a:bodyPr/>
          <a:lstStyle/>
          <a:p>
            <a:r>
              <a:rPr lang="es-CO" dirty="0" err="1"/>
              <a:t>Sobre-simplificación</a:t>
            </a:r>
            <a:endParaRPr lang="en-US" dirty="0"/>
          </a:p>
        </p:txBody>
      </p:sp>
      <p:sp>
        <p:nvSpPr>
          <p:cNvPr id="3" name="Text Placeholder 2">
            <a:extLst>
              <a:ext uri="{FF2B5EF4-FFF2-40B4-BE49-F238E27FC236}">
                <a16:creationId xmlns:a16="http://schemas.microsoft.com/office/drawing/2014/main" id="{B53BD127-4B4E-17B6-14B5-568B73C47D19}"/>
              </a:ext>
            </a:extLst>
          </p:cNvPr>
          <p:cNvSpPr>
            <a:spLocks noGrp="1"/>
          </p:cNvSpPr>
          <p:nvPr>
            <p:ph type="body" sz="quarter" idx="10"/>
          </p:nvPr>
        </p:nvSpPr>
        <p:spPr/>
        <p:txBody>
          <a:bodyPr/>
          <a:lstStyle/>
          <a:p>
            <a:r>
              <a:rPr lang="es-MX" dirty="0"/>
              <a:t>Eliminar matices de modo que se dé una impresión distorsionada.</a:t>
            </a:r>
            <a:endParaRPr lang="en-US" dirty="0"/>
          </a:p>
        </p:txBody>
      </p:sp>
      <p:sp>
        <p:nvSpPr>
          <p:cNvPr id="4" name="Text Placeholder 3">
            <a:extLst>
              <a:ext uri="{FF2B5EF4-FFF2-40B4-BE49-F238E27FC236}">
                <a16:creationId xmlns:a16="http://schemas.microsoft.com/office/drawing/2014/main" id="{7727E2E2-BF44-633B-AA09-D68E906B851C}"/>
              </a:ext>
            </a:extLst>
          </p:cNvPr>
          <p:cNvSpPr>
            <a:spLocks noGrp="1"/>
          </p:cNvSpPr>
          <p:nvPr>
            <p:ph type="body" sz="quarter" idx="11"/>
          </p:nvPr>
        </p:nvSpPr>
        <p:spPr/>
        <p:txBody>
          <a:bodyPr/>
          <a:lstStyle/>
          <a:p>
            <a:endParaRPr lang="en-US"/>
          </a:p>
        </p:txBody>
      </p:sp>
      <p:cxnSp>
        <p:nvCxnSpPr>
          <p:cNvPr id="10" name="Conector recto 9">
            <a:extLst>
              <a:ext uri="{FF2B5EF4-FFF2-40B4-BE49-F238E27FC236}">
                <a16:creationId xmlns:a16="http://schemas.microsoft.com/office/drawing/2014/main" id="{3AA2073F-8412-4EF2-2766-E2E5A03A51FE}"/>
              </a:ext>
            </a:extLst>
          </p:cNvPr>
          <p:cNvCxnSpPr/>
          <p:nvPr/>
        </p:nvCxnSpPr>
        <p:spPr>
          <a:xfrm>
            <a:off x="182564" y="26965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pic>
        <p:nvPicPr>
          <p:cNvPr id="10242" name="Picture 2">
            <a:extLst>
              <a:ext uri="{FF2B5EF4-FFF2-40B4-BE49-F238E27FC236}">
                <a16:creationId xmlns:a16="http://schemas.microsoft.com/office/drawing/2014/main" id="{7AA7BED7-38FC-5B24-6A8B-EDB068B5ED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522"/>
          <a:stretch/>
        </p:blipFill>
        <p:spPr bwMode="auto">
          <a:xfrm>
            <a:off x="5311441" y="290004"/>
            <a:ext cx="3832559"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360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7AE55-8097-E3AF-2E8B-9476129BEF5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E7E69945-78E8-53FC-7D94-9AC6414E7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B4360BF-D77A-1801-E0D2-4DBF757037C5}"/>
              </a:ext>
            </a:extLst>
          </p:cNvPr>
          <p:cNvSpPr>
            <a:spLocks noGrp="1"/>
          </p:cNvSpPr>
          <p:nvPr>
            <p:ph type="title"/>
          </p:nvPr>
        </p:nvSpPr>
        <p:spPr/>
        <p:txBody>
          <a:bodyPr/>
          <a:lstStyle/>
          <a:p>
            <a:r>
              <a:rPr lang="es-MX" dirty="0"/>
              <a:t>Comprensión de la IA y cómo abordar las ideas erróneas de tu equipo</a:t>
            </a:r>
            <a:endParaRPr lang="en-US" dirty="0"/>
          </a:p>
        </p:txBody>
      </p:sp>
      <p:sp>
        <p:nvSpPr>
          <p:cNvPr id="3" name="Text Placeholder 2">
            <a:extLst>
              <a:ext uri="{FF2B5EF4-FFF2-40B4-BE49-F238E27FC236}">
                <a16:creationId xmlns:a16="http://schemas.microsoft.com/office/drawing/2014/main" id="{3EED99E0-579B-04C3-192A-9318BF3C8FF2}"/>
              </a:ext>
            </a:extLst>
          </p:cNvPr>
          <p:cNvSpPr>
            <a:spLocks noGrp="1"/>
          </p:cNvSpPr>
          <p:nvPr>
            <p:ph type="body" sz="quarter" idx="10"/>
          </p:nvPr>
        </p:nvSpPr>
        <p:spPr/>
        <p:txBody>
          <a:bodyPr/>
          <a:lstStyle/>
          <a:p>
            <a:r>
              <a:rPr lang="es-MX" dirty="0"/>
              <a:t>Distorsiones cognitivas de la IA</a:t>
            </a:r>
            <a:endParaRPr lang="en-US" dirty="0"/>
          </a:p>
        </p:txBody>
      </p:sp>
      <p:sp>
        <p:nvSpPr>
          <p:cNvPr id="4" name="Text Placeholder 3">
            <a:extLst>
              <a:ext uri="{FF2B5EF4-FFF2-40B4-BE49-F238E27FC236}">
                <a16:creationId xmlns:a16="http://schemas.microsoft.com/office/drawing/2014/main" id="{14B9C5B9-B778-BA0B-02EA-2D02F2935CAC}"/>
              </a:ext>
            </a:extLst>
          </p:cNvPr>
          <p:cNvSpPr>
            <a:spLocks noGrp="1"/>
          </p:cNvSpPr>
          <p:nvPr>
            <p:ph type="body" sz="quarter" idx="11"/>
          </p:nvPr>
        </p:nvSpPr>
        <p:spPr>
          <a:xfrm>
            <a:off x="4993104" y="4674308"/>
            <a:ext cx="3968016" cy="393700"/>
          </a:xfrm>
        </p:spPr>
        <p:txBody>
          <a:bodyPr/>
          <a:lstStyle/>
          <a:p>
            <a:pPr algn="ctr"/>
            <a:r>
              <a:rPr lang="en-US" dirty="0" err="1"/>
              <a:t>Computacional</a:t>
            </a:r>
            <a:r>
              <a:rPr lang="en-US" dirty="0"/>
              <a:t> Intelligence</a:t>
            </a:r>
          </a:p>
        </p:txBody>
      </p:sp>
      <p:cxnSp>
        <p:nvCxnSpPr>
          <p:cNvPr id="10" name="Conector recto 9">
            <a:extLst>
              <a:ext uri="{FF2B5EF4-FFF2-40B4-BE49-F238E27FC236}">
                <a16:creationId xmlns:a16="http://schemas.microsoft.com/office/drawing/2014/main" id="{89868122-B15D-2A4A-DFFD-8B566F9DB16A}"/>
              </a:ext>
            </a:extLst>
          </p:cNvPr>
          <p:cNvCxnSpPr/>
          <p:nvPr/>
        </p:nvCxnSpPr>
        <p:spPr>
          <a:xfrm>
            <a:off x="182564" y="26965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pic>
        <p:nvPicPr>
          <p:cNvPr id="11266" name="Picture 2">
            <a:extLst>
              <a:ext uri="{FF2B5EF4-FFF2-40B4-BE49-F238E27FC236}">
                <a16:creationId xmlns:a16="http://schemas.microsoft.com/office/drawing/2014/main" id="{7ED88552-9077-F965-9BDE-D0E5700B9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222" y="212182"/>
            <a:ext cx="2933898" cy="31951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B2CDCACF-7FFD-229D-6A7E-077681ECF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071422"/>
            <a:ext cx="2330116" cy="2671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489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3CB-9518-EF89-48E9-4D767075AF91}"/>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EAA57FE4-381F-631C-D68C-17A87DBE8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290" name="Picture 2">
            <a:extLst>
              <a:ext uri="{FF2B5EF4-FFF2-40B4-BE49-F238E27FC236}">
                <a16:creationId xmlns:a16="http://schemas.microsoft.com/office/drawing/2014/main" id="{AD8C6B00-0B0C-5D43-0123-0FDDE7902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47700"/>
            <a:ext cx="80772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40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A163-3CF0-DF2B-7F93-34C9063B949E}"/>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2AAB107D-ACC7-34A3-8800-F56E1023C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314" name="Picture 2">
            <a:extLst>
              <a:ext uri="{FF2B5EF4-FFF2-40B4-BE49-F238E27FC236}">
                <a16:creationId xmlns:a16="http://schemas.microsoft.com/office/drawing/2014/main" id="{B9039F2D-EA64-3158-75D9-7B6C41B9F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33375"/>
            <a:ext cx="80772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55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AD9D6-DE84-B3B5-493C-D83820DF2D20}"/>
            </a:ext>
          </a:extLst>
        </p:cNvPr>
        <p:cNvGrpSpPr/>
        <p:nvPr/>
      </p:nvGrpSpPr>
      <p:grpSpPr>
        <a:xfrm>
          <a:off x="0" y="0"/>
          <a:ext cx="0" cy="0"/>
          <a:chOff x="0" y="0"/>
          <a:chExt cx="0" cy="0"/>
        </a:xfrm>
      </p:grpSpPr>
      <p:pic>
        <p:nvPicPr>
          <p:cNvPr id="14338" name="Picture 2">
            <a:extLst>
              <a:ext uri="{FF2B5EF4-FFF2-40B4-BE49-F238E27FC236}">
                <a16:creationId xmlns:a16="http://schemas.microsoft.com/office/drawing/2014/main" id="{49CA19C9-7567-0DA0-BCCB-4FCED8ACA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2438"/>
            <a:ext cx="807720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660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CDAF-3AE6-7A2E-98F0-694E5542E3BA}"/>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135CDE3B-F4FB-ECE3-47CD-AD99A8C2E815}"/>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Imagen 10">
            <a:extLst>
              <a:ext uri="{FF2B5EF4-FFF2-40B4-BE49-F238E27FC236}">
                <a16:creationId xmlns:a16="http://schemas.microsoft.com/office/drawing/2014/main" id="{27152181-2ED9-7B84-7986-4427356EA493}"/>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291367">
            <a:off x="4792970" y="-8775"/>
            <a:ext cx="5161052" cy="5161052"/>
          </a:xfrm>
          <a:prstGeom prst="rect">
            <a:avLst/>
          </a:prstGeom>
        </p:spPr>
      </p:pic>
      <p:pic>
        <p:nvPicPr>
          <p:cNvPr id="15362" name="Picture 2">
            <a:extLst>
              <a:ext uri="{FF2B5EF4-FFF2-40B4-BE49-F238E27FC236}">
                <a16:creationId xmlns:a16="http://schemas.microsoft.com/office/drawing/2014/main" id="{3CF34703-0997-9818-5188-B69820D09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61950"/>
            <a:ext cx="80772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619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909D1-BE15-DB5C-7795-607C54857E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2DFEA-4FC9-0324-5415-5F4E61CC3782}"/>
              </a:ext>
            </a:extLst>
          </p:cNvPr>
          <p:cNvSpPr>
            <a:spLocks noGrp="1"/>
          </p:cNvSpPr>
          <p:nvPr>
            <p:ph type="title"/>
          </p:nvPr>
        </p:nvSpPr>
        <p:spPr/>
        <p:txBody>
          <a:bodyPr/>
          <a:lstStyle/>
          <a:p>
            <a:r>
              <a:rPr lang="es-MX" dirty="0"/>
              <a:t>Redes neuronales en pocas palabras</a:t>
            </a:r>
            <a:endParaRPr lang="en-US" dirty="0"/>
          </a:p>
        </p:txBody>
      </p:sp>
      <p:sp>
        <p:nvSpPr>
          <p:cNvPr id="3" name="Text Placeholder 2">
            <a:extLst>
              <a:ext uri="{FF2B5EF4-FFF2-40B4-BE49-F238E27FC236}">
                <a16:creationId xmlns:a16="http://schemas.microsoft.com/office/drawing/2014/main" id="{97851C36-7243-AF28-93C7-A00B82953068}"/>
              </a:ext>
            </a:extLst>
          </p:cNvPr>
          <p:cNvSpPr>
            <a:spLocks noGrp="1"/>
          </p:cNvSpPr>
          <p:nvPr>
            <p:ph type="body" sz="quarter" idx="10"/>
          </p:nvPr>
        </p:nvSpPr>
        <p:spPr>
          <a:xfrm>
            <a:off x="4059239" y="2838450"/>
            <a:ext cx="4760595" cy="731520"/>
          </a:xfrm>
        </p:spPr>
        <p:txBody>
          <a:bodyPr>
            <a:normAutofit/>
          </a:bodyPr>
          <a:lstStyle/>
          <a:p>
            <a:r>
              <a:rPr lang="es-MX" dirty="0"/>
              <a:t>Capas sobre capas de transformaciones de datos.</a:t>
            </a:r>
            <a:endParaRPr lang="en-US" sz="1400" b="0" dirty="0"/>
          </a:p>
        </p:txBody>
      </p:sp>
      <p:pic>
        <p:nvPicPr>
          <p:cNvPr id="10" name="Marcador de posición de imagen 9">
            <a:extLst>
              <a:ext uri="{FF2B5EF4-FFF2-40B4-BE49-F238E27FC236}">
                <a16:creationId xmlns:a16="http://schemas.microsoft.com/office/drawing/2014/main" id="{CC7E77A1-7E48-A7DA-AD16-FDE310D75D37}"/>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9162" r="52366"/>
          <a:stretch/>
        </p:blipFill>
        <p:spPr>
          <a:xfrm>
            <a:off x="1" y="-1"/>
            <a:ext cx="3735389" cy="5097464"/>
          </a:xfrm>
        </p:spPr>
      </p:pic>
      <p:sp>
        <p:nvSpPr>
          <p:cNvPr id="7" name="Rectángulo 6">
            <a:extLst>
              <a:ext uri="{FF2B5EF4-FFF2-40B4-BE49-F238E27FC236}">
                <a16:creationId xmlns:a16="http://schemas.microsoft.com/office/drawing/2014/main" id="{0E5AA3FE-8093-E4BF-4FE6-2E542FBE8B47}"/>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1468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7D88D-D4A8-FEE9-5EF4-FFCBE784430F}"/>
            </a:ext>
          </a:extLst>
        </p:cNvPr>
        <p:cNvGrpSpPr/>
        <p:nvPr/>
      </p:nvGrpSpPr>
      <p:grpSpPr>
        <a:xfrm>
          <a:off x="0" y="0"/>
          <a:ext cx="0" cy="0"/>
          <a:chOff x="0" y="0"/>
          <a:chExt cx="0" cy="0"/>
        </a:xfrm>
      </p:grpSpPr>
      <p:sp>
        <p:nvSpPr>
          <p:cNvPr id="16" name="Rectángulo 15">
            <a:extLst>
              <a:ext uri="{FF2B5EF4-FFF2-40B4-BE49-F238E27FC236}">
                <a16:creationId xmlns:a16="http://schemas.microsoft.com/office/drawing/2014/main" id="{524BBAF5-ECB5-7543-7C3C-F461E4784F00}"/>
              </a:ext>
            </a:extLst>
          </p:cNvPr>
          <p:cNvSpPr/>
          <p:nvPr/>
        </p:nvSpPr>
        <p:spPr>
          <a:xfrm>
            <a:off x="0" y="17606"/>
            <a:ext cx="9144000" cy="50717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a:extLst>
              <a:ext uri="{FF2B5EF4-FFF2-40B4-BE49-F238E27FC236}">
                <a16:creationId xmlns:a16="http://schemas.microsoft.com/office/drawing/2014/main" id="{06DFC584-F6F1-600D-65AD-D83A940414D3}"/>
              </a:ext>
            </a:extLst>
          </p:cNvPr>
          <p:cNvSpPr>
            <a:spLocks noGrp="1"/>
          </p:cNvSpPr>
          <p:nvPr>
            <p:ph type="title"/>
          </p:nvPr>
        </p:nvSpPr>
        <p:spPr>
          <a:xfrm>
            <a:off x="365759" y="486679"/>
            <a:ext cx="8778240" cy="548640"/>
          </a:xfrm>
        </p:spPr>
        <p:txBody>
          <a:bodyPr/>
          <a:lstStyle/>
          <a:p>
            <a:r>
              <a:rPr lang="es-CO" dirty="0"/>
              <a:t>Clase de cocina </a:t>
            </a:r>
            <a:r>
              <a:rPr lang="es-MX" dirty="0"/>
              <a:t>〰️</a:t>
            </a:r>
            <a:endParaRPr lang="en-US" dirty="0"/>
          </a:p>
        </p:txBody>
      </p:sp>
      <p:sp>
        <p:nvSpPr>
          <p:cNvPr id="3" name="Text Placeholder 2">
            <a:extLst>
              <a:ext uri="{FF2B5EF4-FFF2-40B4-BE49-F238E27FC236}">
                <a16:creationId xmlns:a16="http://schemas.microsoft.com/office/drawing/2014/main" id="{508180B4-73DF-6FFE-CA0F-44A035C24E93}"/>
              </a:ext>
            </a:extLst>
          </p:cNvPr>
          <p:cNvSpPr>
            <a:spLocks noGrp="1"/>
          </p:cNvSpPr>
          <p:nvPr>
            <p:ph type="body" sz="quarter" idx="10"/>
          </p:nvPr>
        </p:nvSpPr>
        <p:spPr>
          <a:xfrm>
            <a:off x="365759" y="1144077"/>
            <a:ext cx="8778241" cy="377922"/>
          </a:xfrm>
        </p:spPr>
        <p:txBody>
          <a:bodyPr>
            <a:normAutofit/>
          </a:bodyPr>
          <a:lstStyle/>
          <a:p>
            <a:pPr marL="0" indent="0">
              <a:buNone/>
            </a:pPr>
            <a:r>
              <a:rPr lang="es-CO" dirty="0"/>
              <a:t>Características → Capa de entrada → Capa oculta 1 → Capa oculta 2 → Salida</a:t>
            </a:r>
            <a:endParaRPr lang="en-US" dirty="0"/>
          </a:p>
        </p:txBody>
      </p:sp>
      <p:sp>
        <p:nvSpPr>
          <p:cNvPr id="4" name="Text Placeholder 2">
            <a:extLst>
              <a:ext uri="{FF2B5EF4-FFF2-40B4-BE49-F238E27FC236}">
                <a16:creationId xmlns:a16="http://schemas.microsoft.com/office/drawing/2014/main" id="{3AE89776-39DD-3813-634C-1FE5941EFA68}"/>
              </a:ext>
            </a:extLst>
          </p:cNvPr>
          <p:cNvSpPr txBox="1">
            <a:spLocks/>
          </p:cNvSpPr>
          <p:nvPr/>
        </p:nvSpPr>
        <p:spPr>
          <a:xfrm>
            <a:off x="762802" y="1881484"/>
            <a:ext cx="861462" cy="377922"/>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s-CO" dirty="0">
                <a:solidFill>
                  <a:srgbClr val="24397F"/>
                </a:solidFill>
              </a:rPr>
              <a:t>Planta</a:t>
            </a:r>
            <a:endParaRPr lang="en-US" dirty="0">
              <a:solidFill>
                <a:srgbClr val="24397F"/>
              </a:solidFill>
            </a:endParaRPr>
          </a:p>
        </p:txBody>
      </p:sp>
      <p:sp>
        <p:nvSpPr>
          <p:cNvPr id="5" name="Text Placeholder 2">
            <a:extLst>
              <a:ext uri="{FF2B5EF4-FFF2-40B4-BE49-F238E27FC236}">
                <a16:creationId xmlns:a16="http://schemas.microsoft.com/office/drawing/2014/main" id="{895359D7-69E3-9356-35E3-63906897F1A4}"/>
              </a:ext>
            </a:extLst>
          </p:cNvPr>
          <p:cNvSpPr txBox="1">
            <a:spLocks/>
          </p:cNvSpPr>
          <p:nvPr/>
        </p:nvSpPr>
        <p:spPr>
          <a:xfrm>
            <a:off x="762802" y="3079171"/>
            <a:ext cx="861462" cy="377922"/>
          </a:xfrm>
          <a:prstGeom prst="rect">
            <a:avLst/>
          </a:prstGeom>
        </p:spPr>
        <p:txBody>
          <a:bodyPr vert="horz" lIns="91440" tIns="45720" rIns="91440" bIns="45720" rtlCol="0">
            <a:normAutofit fontScale="92500"/>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s-CO" dirty="0">
                <a:solidFill>
                  <a:srgbClr val="24397F"/>
                </a:solidFill>
              </a:rPr>
              <a:t>Animal</a:t>
            </a:r>
            <a:endParaRPr lang="en-US" dirty="0">
              <a:solidFill>
                <a:srgbClr val="24397F"/>
              </a:solidFill>
            </a:endParaRPr>
          </a:p>
        </p:txBody>
      </p:sp>
      <p:sp>
        <p:nvSpPr>
          <p:cNvPr id="7" name="Text Placeholder 2">
            <a:extLst>
              <a:ext uri="{FF2B5EF4-FFF2-40B4-BE49-F238E27FC236}">
                <a16:creationId xmlns:a16="http://schemas.microsoft.com/office/drawing/2014/main" id="{8C0F6B18-318A-0AD9-1CC7-9F0B87029D38}"/>
              </a:ext>
            </a:extLst>
          </p:cNvPr>
          <p:cNvSpPr txBox="1">
            <a:spLocks/>
          </p:cNvSpPr>
          <p:nvPr/>
        </p:nvSpPr>
        <p:spPr>
          <a:xfrm>
            <a:off x="624439" y="4259775"/>
            <a:ext cx="1138187" cy="377922"/>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s-CO" dirty="0">
                <a:solidFill>
                  <a:srgbClr val="24397F"/>
                </a:solidFill>
              </a:rPr>
              <a:t>Artificial</a:t>
            </a:r>
            <a:endParaRPr lang="en-US" dirty="0">
              <a:solidFill>
                <a:srgbClr val="24397F"/>
              </a:solidFill>
            </a:endParaRPr>
          </a:p>
        </p:txBody>
      </p:sp>
      <p:pic>
        <p:nvPicPr>
          <p:cNvPr id="16386" name="Picture 2" descr="Receta: así se prepara un rico y delicioso brócoli a la mantequilla | EL  ESPECTADOR">
            <a:extLst>
              <a:ext uri="{FF2B5EF4-FFF2-40B4-BE49-F238E27FC236}">
                <a16:creationId xmlns:a16="http://schemas.microsoft.com/office/drawing/2014/main" id="{2C474FC8-C9AB-E99E-DB1F-845B06B7F5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13" t="9463" r="7474" b="7719"/>
          <a:stretch/>
        </p:blipFill>
        <p:spPr bwMode="auto">
          <a:xfrm>
            <a:off x="2683488" y="1715140"/>
            <a:ext cx="917331" cy="84625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uál es el valor nutricional de una lata de sardinas">
            <a:extLst>
              <a:ext uri="{FF2B5EF4-FFF2-40B4-BE49-F238E27FC236}">
                <a16:creationId xmlns:a16="http://schemas.microsoft.com/office/drawing/2014/main" id="{2102CB08-9978-426C-059D-3C325BAC03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06" t="9898" r="18752" b="16322"/>
          <a:stretch/>
        </p:blipFill>
        <p:spPr bwMode="auto">
          <a:xfrm>
            <a:off x="2683488" y="2832144"/>
            <a:ext cx="917331" cy="87197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Catholic.net -">
            <a:extLst>
              <a:ext uri="{FF2B5EF4-FFF2-40B4-BE49-F238E27FC236}">
                <a16:creationId xmlns:a16="http://schemas.microsoft.com/office/drawing/2014/main" id="{B4479AFB-0B0C-9B52-32B0-48632AFFBC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3488" y="3974867"/>
            <a:ext cx="904875" cy="947738"/>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Licuadora - Iconos gratis de tecnología">
            <a:extLst>
              <a:ext uri="{FF2B5EF4-FFF2-40B4-BE49-F238E27FC236}">
                <a16:creationId xmlns:a16="http://schemas.microsoft.com/office/drawing/2014/main" id="{D0B01B47-0375-7085-C074-9C641A29BE6B}"/>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75746" y="1632930"/>
            <a:ext cx="970547" cy="9705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Licuadora - Iconos gratis de tecnología">
            <a:extLst>
              <a:ext uri="{FF2B5EF4-FFF2-40B4-BE49-F238E27FC236}">
                <a16:creationId xmlns:a16="http://schemas.microsoft.com/office/drawing/2014/main" id="{F9762329-0A23-0145-A461-E37D85220935}"/>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75745" y="3974867"/>
            <a:ext cx="970547" cy="9705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Licuadora - Iconos gratis de tecnología">
            <a:extLst>
              <a:ext uri="{FF2B5EF4-FFF2-40B4-BE49-F238E27FC236}">
                <a16:creationId xmlns:a16="http://schemas.microsoft.com/office/drawing/2014/main" id="{494B8B7A-281A-C3B7-1558-A352EB0EA04A}"/>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21220" y="1652995"/>
            <a:ext cx="970547" cy="9705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Licuadora - Iconos gratis de tecnología">
            <a:extLst>
              <a:ext uri="{FF2B5EF4-FFF2-40B4-BE49-F238E27FC236}">
                <a16:creationId xmlns:a16="http://schemas.microsoft.com/office/drawing/2014/main" id="{E7CFCE61-416F-E797-C228-2DFF1F78308B}"/>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11512" y="2784247"/>
            <a:ext cx="970547" cy="9705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Licuadora - Iconos gratis de tecnología">
            <a:extLst>
              <a:ext uri="{FF2B5EF4-FFF2-40B4-BE49-F238E27FC236}">
                <a16:creationId xmlns:a16="http://schemas.microsoft.com/office/drawing/2014/main" id="{D038B8ED-8DAE-6479-33AA-98F0DE115858}"/>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91920" y="2512374"/>
            <a:ext cx="1369909" cy="1369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icuadora - Iconos gratis de tecnología">
            <a:extLst>
              <a:ext uri="{FF2B5EF4-FFF2-40B4-BE49-F238E27FC236}">
                <a16:creationId xmlns:a16="http://schemas.microsoft.com/office/drawing/2014/main" id="{76917242-3AD4-AB09-DAAD-12E7BC7F9081}"/>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75745" y="2808111"/>
            <a:ext cx="970547" cy="9705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icuadora - Iconos gratis de tecnología">
            <a:extLst>
              <a:ext uri="{FF2B5EF4-FFF2-40B4-BE49-F238E27FC236}">
                <a16:creationId xmlns:a16="http://schemas.microsoft.com/office/drawing/2014/main" id="{A84DC7BE-DECE-6A1B-9C3C-4174E87BFF50}"/>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21220" y="3995897"/>
            <a:ext cx="970547" cy="97054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cto de flecha 18">
            <a:extLst>
              <a:ext uri="{FF2B5EF4-FFF2-40B4-BE49-F238E27FC236}">
                <a16:creationId xmlns:a16="http://schemas.microsoft.com/office/drawing/2014/main" id="{73518774-1365-4FA2-EE81-FBE39DB6230D}"/>
              </a:ext>
            </a:extLst>
          </p:cNvPr>
          <p:cNvCxnSpPr>
            <a:cxnSpLocks/>
          </p:cNvCxnSpPr>
          <p:nvPr/>
        </p:nvCxnSpPr>
        <p:spPr>
          <a:xfrm>
            <a:off x="5456000" y="2129589"/>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0FC1F152-D2C5-1C59-6E32-952900A212D9}"/>
              </a:ext>
            </a:extLst>
          </p:cNvPr>
          <p:cNvCxnSpPr>
            <a:cxnSpLocks/>
          </p:cNvCxnSpPr>
          <p:nvPr/>
        </p:nvCxnSpPr>
        <p:spPr>
          <a:xfrm>
            <a:off x="3706780" y="2129589"/>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CE3D6859-22BB-8B60-76D6-F1E2F0B413AC}"/>
              </a:ext>
            </a:extLst>
          </p:cNvPr>
          <p:cNvCxnSpPr>
            <a:cxnSpLocks/>
          </p:cNvCxnSpPr>
          <p:nvPr/>
        </p:nvCxnSpPr>
        <p:spPr>
          <a:xfrm>
            <a:off x="5446292" y="2259406"/>
            <a:ext cx="874928" cy="819765"/>
          </a:xfrm>
          <a:prstGeom prst="straightConnector1">
            <a:avLst/>
          </a:prstGeom>
          <a:ln w="762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E609FB6D-1092-CECB-9681-42EBBA883A1E}"/>
              </a:ext>
            </a:extLst>
          </p:cNvPr>
          <p:cNvCxnSpPr>
            <a:cxnSpLocks/>
          </p:cNvCxnSpPr>
          <p:nvPr/>
        </p:nvCxnSpPr>
        <p:spPr>
          <a:xfrm>
            <a:off x="3706780" y="2267427"/>
            <a:ext cx="865220" cy="1992348"/>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ector recto de flecha 26">
            <a:extLst>
              <a:ext uri="{FF2B5EF4-FFF2-40B4-BE49-F238E27FC236}">
                <a16:creationId xmlns:a16="http://schemas.microsoft.com/office/drawing/2014/main" id="{37BFFC44-6688-8CBF-AC37-F64709D2191A}"/>
              </a:ext>
            </a:extLst>
          </p:cNvPr>
          <p:cNvCxnSpPr>
            <a:cxnSpLocks/>
          </p:cNvCxnSpPr>
          <p:nvPr/>
        </p:nvCxnSpPr>
        <p:spPr>
          <a:xfrm flipV="1">
            <a:off x="3664445" y="2334224"/>
            <a:ext cx="844780" cy="828284"/>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ector recto de flecha 28">
            <a:extLst>
              <a:ext uri="{FF2B5EF4-FFF2-40B4-BE49-F238E27FC236}">
                <a16:creationId xmlns:a16="http://schemas.microsoft.com/office/drawing/2014/main" id="{053A868C-B079-C7DB-053F-81AB1A905626}"/>
              </a:ext>
            </a:extLst>
          </p:cNvPr>
          <p:cNvCxnSpPr>
            <a:cxnSpLocks/>
          </p:cNvCxnSpPr>
          <p:nvPr/>
        </p:nvCxnSpPr>
        <p:spPr>
          <a:xfrm>
            <a:off x="3766148" y="2259406"/>
            <a:ext cx="814924" cy="100419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7F43F7F4-67EA-E40D-BBAE-7BFAE23EABFA}"/>
              </a:ext>
            </a:extLst>
          </p:cNvPr>
          <p:cNvCxnSpPr>
            <a:cxnSpLocks/>
          </p:cNvCxnSpPr>
          <p:nvPr/>
        </p:nvCxnSpPr>
        <p:spPr>
          <a:xfrm flipV="1">
            <a:off x="3721809" y="3293384"/>
            <a:ext cx="859263" cy="149977"/>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recto de flecha 35">
            <a:extLst>
              <a:ext uri="{FF2B5EF4-FFF2-40B4-BE49-F238E27FC236}">
                <a16:creationId xmlns:a16="http://schemas.microsoft.com/office/drawing/2014/main" id="{FCCBF792-0A1E-0F21-637C-D8E8FDBD0468}"/>
              </a:ext>
            </a:extLst>
          </p:cNvPr>
          <p:cNvCxnSpPr>
            <a:cxnSpLocks/>
          </p:cNvCxnSpPr>
          <p:nvPr/>
        </p:nvCxnSpPr>
        <p:spPr>
          <a:xfrm flipV="1">
            <a:off x="3672738" y="2329218"/>
            <a:ext cx="1005223" cy="189520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ector recto de flecha 37">
            <a:extLst>
              <a:ext uri="{FF2B5EF4-FFF2-40B4-BE49-F238E27FC236}">
                <a16:creationId xmlns:a16="http://schemas.microsoft.com/office/drawing/2014/main" id="{1A32F115-E01E-32DB-0396-325C30B5741C}"/>
              </a:ext>
            </a:extLst>
          </p:cNvPr>
          <p:cNvCxnSpPr>
            <a:cxnSpLocks/>
            <a:endCxn id="9" idx="1"/>
          </p:cNvCxnSpPr>
          <p:nvPr/>
        </p:nvCxnSpPr>
        <p:spPr>
          <a:xfrm>
            <a:off x="3717273" y="3630750"/>
            <a:ext cx="758472" cy="82939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0" name="Conector recto de flecha 39">
            <a:extLst>
              <a:ext uri="{FF2B5EF4-FFF2-40B4-BE49-F238E27FC236}">
                <a16:creationId xmlns:a16="http://schemas.microsoft.com/office/drawing/2014/main" id="{DEECCF32-FBCD-24FD-0162-3153B2DD5A6C}"/>
              </a:ext>
            </a:extLst>
          </p:cNvPr>
          <p:cNvCxnSpPr>
            <a:cxnSpLocks/>
          </p:cNvCxnSpPr>
          <p:nvPr/>
        </p:nvCxnSpPr>
        <p:spPr>
          <a:xfrm>
            <a:off x="3664445" y="4411812"/>
            <a:ext cx="821793" cy="22588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Conector recto de flecha 42">
            <a:extLst>
              <a:ext uri="{FF2B5EF4-FFF2-40B4-BE49-F238E27FC236}">
                <a16:creationId xmlns:a16="http://schemas.microsoft.com/office/drawing/2014/main" id="{5F2FB48A-DD99-F346-C57B-CE728322BB56}"/>
              </a:ext>
            </a:extLst>
          </p:cNvPr>
          <p:cNvCxnSpPr>
            <a:cxnSpLocks/>
          </p:cNvCxnSpPr>
          <p:nvPr/>
        </p:nvCxnSpPr>
        <p:spPr>
          <a:xfrm>
            <a:off x="5288709" y="2316901"/>
            <a:ext cx="1105468" cy="209491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2B5029F8-315D-BA43-5403-C5DADD34D166}"/>
              </a:ext>
            </a:extLst>
          </p:cNvPr>
          <p:cNvCxnSpPr>
            <a:cxnSpLocks/>
            <a:stCxn id="14" idx="3"/>
          </p:cNvCxnSpPr>
          <p:nvPr/>
        </p:nvCxnSpPr>
        <p:spPr>
          <a:xfrm>
            <a:off x="5446292" y="3293385"/>
            <a:ext cx="944023" cy="135953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Conector recto de flecha 47">
            <a:extLst>
              <a:ext uri="{FF2B5EF4-FFF2-40B4-BE49-F238E27FC236}">
                <a16:creationId xmlns:a16="http://schemas.microsoft.com/office/drawing/2014/main" id="{96163C4F-5F4F-6383-072D-F3FAEF6824E9}"/>
              </a:ext>
            </a:extLst>
          </p:cNvPr>
          <p:cNvCxnSpPr>
            <a:cxnSpLocks/>
          </p:cNvCxnSpPr>
          <p:nvPr/>
        </p:nvCxnSpPr>
        <p:spPr>
          <a:xfrm>
            <a:off x="5463814" y="4608021"/>
            <a:ext cx="874777" cy="13230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Conector recto de flecha 49">
            <a:extLst>
              <a:ext uri="{FF2B5EF4-FFF2-40B4-BE49-F238E27FC236}">
                <a16:creationId xmlns:a16="http://schemas.microsoft.com/office/drawing/2014/main" id="{B37542C5-603A-20BA-0586-20CEA75033F0}"/>
              </a:ext>
            </a:extLst>
          </p:cNvPr>
          <p:cNvCxnSpPr>
            <a:cxnSpLocks/>
            <a:endCxn id="12" idx="1"/>
          </p:cNvCxnSpPr>
          <p:nvPr/>
        </p:nvCxnSpPr>
        <p:spPr>
          <a:xfrm>
            <a:off x="5451168" y="3229040"/>
            <a:ext cx="860344" cy="4048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Conector recto de flecha 51">
            <a:extLst>
              <a:ext uri="{FF2B5EF4-FFF2-40B4-BE49-F238E27FC236}">
                <a16:creationId xmlns:a16="http://schemas.microsoft.com/office/drawing/2014/main" id="{E4713B23-BF6B-3D69-AA5D-3A966D3DF94C}"/>
              </a:ext>
            </a:extLst>
          </p:cNvPr>
          <p:cNvCxnSpPr>
            <a:cxnSpLocks/>
          </p:cNvCxnSpPr>
          <p:nvPr/>
        </p:nvCxnSpPr>
        <p:spPr>
          <a:xfrm flipV="1">
            <a:off x="5473411" y="2359253"/>
            <a:ext cx="902910" cy="672788"/>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Conector recto de flecha 53">
            <a:extLst>
              <a:ext uri="{FF2B5EF4-FFF2-40B4-BE49-F238E27FC236}">
                <a16:creationId xmlns:a16="http://schemas.microsoft.com/office/drawing/2014/main" id="{726DF8CA-38A4-A550-A37C-5146D019461A}"/>
              </a:ext>
            </a:extLst>
          </p:cNvPr>
          <p:cNvCxnSpPr>
            <a:cxnSpLocks/>
          </p:cNvCxnSpPr>
          <p:nvPr/>
        </p:nvCxnSpPr>
        <p:spPr>
          <a:xfrm flipV="1">
            <a:off x="3706780" y="3502651"/>
            <a:ext cx="864585" cy="87322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Conector recto de flecha 55">
            <a:extLst>
              <a:ext uri="{FF2B5EF4-FFF2-40B4-BE49-F238E27FC236}">
                <a16:creationId xmlns:a16="http://schemas.microsoft.com/office/drawing/2014/main" id="{013F1B13-C63F-7C8A-1F39-4043256865CE}"/>
              </a:ext>
            </a:extLst>
          </p:cNvPr>
          <p:cNvCxnSpPr>
            <a:cxnSpLocks/>
          </p:cNvCxnSpPr>
          <p:nvPr/>
        </p:nvCxnSpPr>
        <p:spPr>
          <a:xfrm flipV="1">
            <a:off x="5404507" y="2535359"/>
            <a:ext cx="1036806" cy="178939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249F7692-7075-FB40-29B8-5E36D949CAB8}"/>
              </a:ext>
            </a:extLst>
          </p:cNvPr>
          <p:cNvCxnSpPr>
            <a:cxnSpLocks/>
            <a:stCxn id="9" idx="3"/>
          </p:cNvCxnSpPr>
          <p:nvPr/>
        </p:nvCxnSpPr>
        <p:spPr>
          <a:xfrm flipV="1">
            <a:off x="5446292" y="3473586"/>
            <a:ext cx="927344" cy="98655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onector recto de flecha 61">
            <a:extLst>
              <a:ext uri="{FF2B5EF4-FFF2-40B4-BE49-F238E27FC236}">
                <a16:creationId xmlns:a16="http://schemas.microsoft.com/office/drawing/2014/main" id="{7BA0349D-712F-1686-E26F-9DB4D807EE9B}"/>
              </a:ext>
            </a:extLst>
          </p:cNvPr>
          <p:cNvCxnSpPr>
            <a:cxnSpLocks/>
          </p:cNvCxnSpPr>
          <p:nvPr/>
        </p:nvCxnSpPr>
        <p:spPr>
          <a:xfrm>
            <a:off x="7192786" y="2106650"/>
            <a:ext cx="507425" cy="454749"/>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385" name="Conector recto de flecha 16384">
            <a:extLst>
              <a:ext uri="{FF2B5EF4-FFF2-40B4-BE49-F238E27FC236}">
                <a16:creationId xmlns:a16="http://schemas.microsoft.com/office/drawing/2014/main" id="{8D310B6D-733C-CCF6-DB6B-38B56FFE8440}"/>
              </a:ext>
            </a:extLst>
          </p:cNvPr>
          <p:cNvCxnSpPr>
            <a:cxnSpLocks/>
          </p:cNvCxnSpPr>
          <p:nvPr/>
        </p:nvCxnSpPr>
        <p:spPr>
          <a:xfrm flipV="1">
            <a:off x="7200796" y="3113416"/>
            <a:ext cx="499415" cy="32634"/>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389" name="Conector recto de flecha 16388">
            <a:extLst>
              <a:ext uri="{FF2B5EF4-FFF2-40B4-BE49-F238E27FC236}">
                <a16:creationId xmlns:a16="http://schemas.microsoft.com/office/drawing/2014/main" id="{C0269A92-51D8-D93C-729B-32035D38F6A3}"/>
              </a:ext>
            </a:extLst>
          </p:cNvPr>
          <p:cNvCxnSpPr>
            <a:cxnSpLocks/>
          </p:cNvCxnSpPr>
          <p:nvPr/>
        </p:nvCxnSpPr>
        <p:spPr>
          <a:xfrm flipV="1">
            <a:off x="7282059" y="3995897"/>
            <a:ext cx="418152" cy="392577"/>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7591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BCCFA-0287-83CF-B2F8-D8740BCD64E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15CA7D4-A2A3-8EF0-52E6-BCF23D81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4646527-68E2-3164-B555-A1E6D61571A8}"/>
              </a:ext>
            </a:extLst>
          </p:cNvPr>
          <p:cNvSpPr>
            <a:spLocks noGrp="1"/>
          </p:cNvSpPr>
          <p:nvPr>
            <p:ph type="title"/>
          </p:nvPr>
        </p:nvSpPr>
        <p:spPr>
          <a:xfrm>
            <a:off x="822960" y="647700"/>
            <a:ext cx="4290461" cy="914400"/>
          </a:xfrm>
        </p:spPr>
        <p:txBody>
          <a:bodyPr/>
          <a:lstStyle/>
          <a:p>
            <a:r>
              <a:rPr lang="es-CO" dirty="0"/>
              <a:t>Representaciones de alto nivel </a:t>
            </a:r>
            <a:r>
              <a:rPr lang="es-MX" dirty="0"/>
              <a:t>🔹</a:t>
            </a:r>
            <a:endParaRPr lang="en-US" dirty="0"/>
          </a:p>
        </p:txBody>
      </p:sp>
      <p:sp>
        <p:nvSpPr>
          <p:cNvPr id="3" name="Text Placeholder 2">
            <a:extLst>
              <a:ext uri="{FF2B5EF4-FFF2-40B4-BE49-F238E27FC236}">
                <a16:creationId xmlns:a16="http://schemas.microsoft.com/office/drawing/2014/main" id="{204CE476-D069-738B-CD4F-B24F7DE1FECD}"/>
              </a:ext>
            </a:extLst>
          </p:cNvPr>
          <p:cNvSpPr>
            <a:spLocks noGrp="1"/>
          </p:cNvSpPr>
          <p:nvPr>
            <p:ph type="body" sz="quarter" idx="10"/>
          </p:nvPr>
        </p:nvSpPr>
        <p:spPr>
          <a:xfrm>
            <a:off x="822644" y="1769745"/>
            <a:ext cx="3629040" cy="3084357"/>
          </a:xfrm>
        </p:spPr>
        <p:txBody>
          <a:bodyPr/>
          <a:lstStyle/>
          <a:p>
            <a:pPr marL="0" indent="0">
              <a:buNone/>
            </a:pPr>
            <a:r>
              <a:rPr lang="es-MX" dirty="0"/>
              <a:t>Todas esas transformaciones permiten que las redes neuronales combinen (o "representen") las características de formas interesantes.</a:t>
            </a:r>
          </a:p>
          <a:p>
            <a:pPr marL="0" indent="0">
              <a:buNone/>
            </a:pPr>
            <a:r>
              <a:rPr lang="es-MX" dirty="0"/>
              <a:t>Te permiten aprovechar estructuras complejas en los datos, como bordes y formas, de manera automática.</a:t>
            </a:r>
          </a:p>
          <a:p>
            <a:pPr marL="0" indent="0">
              <a:buNone/>
            </a:pPr>
            <a:endParaRPr lang="en-US" dirty="0"/>
          </a:p>
        </p:txBody>
      </p:sp>
      <p:pic>
        <p:nvPicPr>
          <p:cNvPr id="17412" name="Picture 4" descr="Sí, tú ahora riéte, antes o después me tendrás que soltar y entonces...">
            <a:extLst>
              <a:ext uri="{FF2B5EF4-FFF2-40B4-BE49-F238E27FC236}">
                <a16:creationId xmlns:a16="http://schemas.microsoft.com/office/drawing/2014/main" id="{AA8910C1-0FE6-F5AE-3E73-C28D6A476C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28" t="10019" r="9508" b="2573"/>
          <a:stretch/>
        </p:blipFill>
        <p:spPr bwMode="auto">
          <a:xfrm>
            <a:off x="5274328" y="289398"/>
            <a:ext cx="3145422"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47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321-E6CB-2F0E-127C-BE6F55428BA9}"/>
              </a:ext>
            </a:extLst>
          </p:cNvPr>
          <p:cNvSpPr>
            <a:spLocks noGrp="1"/>
          </p:cNvSpPr>
          <p:nvPr>
            <p:ph type="title"/>
          </p:nvPr>
        </p:nvSpPr>
        <p:spPr>
          <a:xfrm>
            <a:off x="186690" y="271848"/>
            <a:ext cx="8770620" cy="800615"/>
          </a:xfrm>
        </p:spPr>
        <p:txBody>
          <a:bodyPr/>
          <a:lstStyle/>
          <a:p>
            <a:r>
              <a:rPr lang="en-US" dirty="0"/>
              <a:t>¿</a:t>
            </a:r>
            <a:r>
              <a:rPr lang="en-US" dirty="0" err="1"/>
              <a:t>Cuál</a:t>
            </a:r>
            <a:r>
              <a:rPr lang="en-US" dirty="0"/>
              <a:t> </a:t>
            </a:r>
            <a:r>
              <a:rPr lang="en-US" dirty="0" err="1"/>
              <a:t>eligirías</a:t>
            </a:r>
            <a:r>
              <a:rPr lang="en-US" dirty="0"/>
              <a:t>?</a:t>
            </a:r>
          </a:p>
        </p:txBody>
      </p:sp>
      <p:pic>
        <p:nvPicPr>
          <p:cNvPr id="3074" name="Picture 2" descr="Roll the Dice &amp; Coin Flip - Apps on Google Play">
            <a:extLst>
              <a:ext uri="{FF2B5EF4-FFF2-40B4-BE49-F238E27FC236}">
                <a16:creationId xmlns:a16="http://schemas.microsoft.com/office/drawing/2014/main" id="{3E7A791C-1355-1F7F-ABB9-337A15A9F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27" y="1118802"/>
            <a:ext cx="3482546" cy="3482546"/>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65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DC0DF-645A-16DC-8CB9-6BC75D5D4792}"/>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D45C9C2-71B1-596A-D326-BA453BAFF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81B5805-8777-2ADD-4224-41F2EC83D6DE}"/>
              </a:ext>
            </a:extLst>
          </p:cNvPr>
          <p:cNvSpPr>
            <a:spLocks noGrp="1"/>
          </p:cNvSpPr>
          <p:nvPr>
            <p:ph type="title"/>
          </p:nvPr>
        </p:nvSpPr>
        <p:spPr>
          <a:xfrm>
            <a:off x="822960" y="647700"/>
            <a:ext cx="4290461" cy="914400"/>
          </a:xfrm>
        </p:spPr>
        <p:txBody>
          <a:bodyPr/>
          <a:lstStyle/>
          <a:p>
            <a:r>
              <a:rPr lang="es-CO" dirty="0"/>
              <a:t>Representaciones de alto nivel</a:t>
            </a:r>
            <a:r>
              <a:rPr lang="es-MX" dirty="0"/>
              <a:t> 🔹</a:t>
            </a:r>
            <a:endParaRPr lang="en-US" dirty="0"/>
          </a:p>
        </p:txBody>
      </p:sp>
      <p:sp>
        <p:nvSpPr>
          <p:cNvPr id="3" name="Text Placeholder 2">
            <a:extLst>
              <a:ext uri="{FF2B5EF4-FFF2-40B4-BE49-F238E27FC236}">
                <a16:creationId xmlns:a16="http://schemas.microsoft.com/office/drawing/2014/main" id="{2958E4CF-0FC8-60E9-7CD4-B17888C65785}"/>
              </a:ext>
            </a:extLst>
          </p:cNvPr>
          <p:cNvSpPr>
            <a:spLocks noGrp="1"/>
          </p:cNvSpPr>
          <p:nvPr>
            <p:ph type="body" sz="quarter" idx="10"/>
          </p:nvPr>
        </p:nvSpPr>
        <p:spPr>
          <a:xfrm>
            <a:off x="822644" y="1769745"/>
            <a:ext cx="3629040" cy="3084357"/>
          </a:xfrm>
        </p:spPr>
        <p:txBody>
          <a:bodyPr/>
          <a:lstStyle/>
          <a:p>
            <a:pPr marL="0" indent="0">
              <a:buNone/>
            </a:pPr>
            <a:r>
              <a:rPr lang="es-MX" dirty="0"/>
              <a:t>Todas esas transformaciones permiten que las redes neuronales combinen (o "representen") las características de formas interesantes.</a:t>
            </a:r>
          </a:p>
          <a:p>
            <a:pPr marL="0" indent="0">
              <a:buNone/>
            </a:pPr>
            <a:r>
              <a:rPr lang="es-MX" dirty="0"/>
              <a:t>Te permiten aprovechar estructuras complejas en los datos, como bordes y formas, de manera automática.</a:t>
            </a:r>
          </a:p>
          <a:p>
            <a:pPr marL="0" indent="0">
              <a:buNone/>
            </a:pPr>
            <a:endParaRPr lang="en-US" dirty="0"/>
          </a:p>
        </p:txBody>
      </p:sp>
      <p:pic>
        <p:nvPicPr>
          <p:cNvPr id="17412" name="Picture 4" descr="Sí, tú ahora riéte, antes o después me tendrás que soltar y entonces...">
            <a:extLst>
              <a:ext uri="{FF2B5EF4-FFF2-40B4-BE49-F238E27FC236}">
                <a16:creationId xmlns:a16="http://schemas.microsoft.com/office/drawing/2014/main" id="{EB80CACF-8F18-D279-22E8-1ED6466BAAAE}"/>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6428" t="10019" r="9508" b="2573"/>
          <a:stretch/>
        </p:blipFill>
        <p:spPr bwMode="auto">
          <a:xfrm>
            <a:off x="5274328" y="289398"/>
            <a:ext cx="3145422" cy="4495800"/>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E57C5B31-B4D0-5FF5-C678-62F465463F0E}"/>
              </a:ext>
            </a:extLst>
          </p:cNvPr>
          <p:cNvSpPr/>
          <p:nvPr/>
        </p:nvSpPr>
        <p:spPr>
          <a:xfrm>
            <a:off x="6352675" y="1080090"/>
            <a:ext cx="171777" cy="162234"/>
          </a:xfrm>
          <a:prstGeom prst="ellipse">
            <a:avLst/>
          </a:prstGeom>
          <a:noFill/>
          <a:ln w="5715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Elipse 5">
            <a:extLst>
              <a:ext uri="{FF2B5EF4-FFF2-40B4-BE49-F238E27FC236}">
                <a16:creationId xmlns:a16="http://schemas.microsoft.com/office/drawing/2014/main" id="{4F9E9908-D64A-75B2-6099-B9CD5270E2BE}"/>
              </a:ext>
            </a:extLst>
          </p:cNvPr>
          <p:cNvSpPr/>
          <p:nvPr/>
        </p:nvSpPr>
        <p:spPr>
          <a:xfrm>
            <a:off x="6725386" y="1103340"/>
            <a:ext cx="171776" cy="162233"/>
          </a:xfrm>
          <a:prstGeom prst="ellipse">
            <a:avLst/>
          </a:prstGeom>
          <a:noFill/>
          <a:ln w="5715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riángulo isósceles 7">
            <a:extLst>
              <a:ext uri="{FF2B5EF4-FFF2-40B4-BE49-F238E27FC236}">
                <a16:creationId xmlns:a16="http://schemas.microsoft.com/office/drawing/2014/main" id="{400AB562-99B9-4CDB-A582-0D01B69EEF66}"/>
              </a:ext>
            </a:extLst>
          </p:cNvPr>
          <p:cNvSpPr/>
          <p:nvPr/>
        </p:nvSpPr>
        <p:spPr>
          <a:xfrm rot="10800000">
            <a:off x="6638749" y="1298258"/>
            <a:ext cx="45719" cy="45719"/>
          </a:xfrm>
          <a:prstGeom prst="triangl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971778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29C92-51C8-5221-AA03-56336AD0B204}"/>
            </a:ext>
          </a:extLst>
        </p:cNvPr>
        <p:cNvGrpSpPr/>
        <p:nvPr/>
      </p:nvGrpSpPr>
      <p:grpSpPr>
        <a:xfrm>
          <a:off x="0" y="0"/>
          <a:ext cx="0" cy="0"/>
          <a:chOff x="0" y="0"/>
          <a:chExt cx="0" cy="0"/>
        </a:xfrm>
      </p:grpSpPr>
      <p:sp>
        <p:nvSpPr>
          <p:cNvPr id="16" name="Rectángulo 15">
            <a:extLst>
              <a:ext uri="{FF2B5EF4-FFF2-40B4-BE49-F238E27FC236}">
                <a16:creationId xmlns:a16="http://schemas.microsoft.com/office/drawing/2014/main" id="{C9E0C14C-1B61-C0E5-455B-0B5CAFF880A1}"/>
              </a:ext>
            </a:extLst>
          </p:cNvPr>
          <p:cNvSpPr>
            <a:spLocks/>
          </p:cNvSpPr>
          <p:nvPr/>
        </p:nvSpPr>
        <p:spPr>
          <a:xfrm>
            <a:off x="0" y="17606"/>
            <a:ext cx="9144000" cy="50717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a:extLst>
              <a:ext uri="{FF2B5EF4-FFF2-40B4-BE49-F238E27FC236}">
                <a16:creationId xmlns:a16="http://schemas.microsoft.com/office/drawing/2014/main" id="{CC95D97A-2282-85DE-29C3-3D22AB3950DD}"/>
              </a:ext>
            </a:extLst>
          </p:cNvPr>
          <p:cNvSpPr>
            <a:spLocks noGrp="1"/>
          </p:cNvSpPr>
          <p:nvPr>
            <p:ph type="title"/>
          </p:nvPr>
        </p:nvSpPr>
        <p:spPr>
          <a:xfrm>
            <a:off x="365759" y="486679"/>
            <a:ext cx="8778240" cy="548640"/>
          </a:xfrm>
        </p:spPr>
        <p:txBody>
          <a:bodyPr/>
          <a:lstStyle/>
          <a:p>
            <a:r>
              <a:rPr lang="es-CO" dirty="0"/>
              <a:t>Del aprendizaje</a:t>
            </a:r>
            <a:r>
              <a:rPr lang="es-MX" dirty="0"/>
              <a:t>👨‍💻</a:t>
            </a:r>
            <a:endParaRPr lang="en-US" dirty="0"/>
          </a:p>
        </p:txBody>
      </p:sp>
      <p:sp>
        <p:nvSpPr>
          <p:cNvPr id="3" name="Text Placeholder 2">
            <a:extLst>
              <a:ext uri="{FF2B5EF4-FFF2-40B4-BE49-F238E27FC236}">
                <a16:creationId xmlns:a16="http://schemas.microsoft.com/office/drawing/2014/main" id="{F078FAEF-0CDD-2E20-8A77-4786F028308A}"/>
              </a:ext>
            </a:extLst>
          </p:cNvPr>
          <p:cNvSpPr>
            <a:spLocks noGrp="1"/>
          </p:cNvSpPr>
          <p:nvPr>
            <p:ph type="body" sz="quarter" idx="10"/>
          </p:nvPr>
        </p:nvSpPr>
        <p:spPr>
          <a:xfrm>
            <a:off x="365759" y="1144077"/>
            <a:ext cx="8778241" cy="377922"/>
          </a:xfrm>
        </p:spPr>
        <p:txBody>
          <a:bodyPr>
            <a:normAutofit/>
          </a:bodyPr>
          <a:lstStyle/>
          <a:p>
            <a:pPr marL="0" indent="0">
              <a:buNone/>
            </a:pPr>
            <a:r>
              <a:rPr lang="es-CO" dirty="0"/>
              <a:t>Características → Capa de entrada → Capa oculta 1 → Capa oculta 2 → Salida</a:t>
            </a:r>
            <a:endParaRPr lang="en-US" dirty="0"/>
          </a:p>
        </p:txBody>
      </p:sp>
      <p:sp>
        <p:nvSpPr>
          <p:cNvPr id="4" name="Text Placeholder 2">
            <a:extLst>
              <a:ext uri="{FF2B5EF4-FFF2-40B4-BE49-F238E27FC236}">
                <a16:creationId xmlns:a16="http://schemas.microsoft.com/office/drawing/2014/main" id="{56F6BB93-E2A3-5ABE-7AC6-9B64B9BCDF0B}"/>
              </a:ext>
            </a:extLst>
          </p:cNvPr>
          <p:cNvSpPr txBox="1">
            <a:spLocks/>
          </p:cNvSpPr>
          <p:nvPr/>
        </p:nvSpPr>
        <p:spPr>
          <a:xfrm>
            <a:off x="553077" y="2530941"/>
            <a:ext cx="2148743" cy="982278"/>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a:solidFill>
                  <a:srgbClr val="24397F"/>
                </a:solidFill>
              </a:rPr>
              <a:t>¡Aprendemos los pesos!</a:t>
            </a:r>
            <a:endParaRPr lang="en-US" sz="2000" b="1" dirty="0">
              <a:solidFill>
                <a:srgbClr val="24397F"/>
              </a:solidFill>
            </a:endParaRPr>
          </a:p>
        </p:txBody>
      </p:sp>
      <p:cxnSp>
        <p:nvCxnSpPr>
          <p:cNvPr id="19" name="Conector recto de flecha 18">
            <a:extLst>
              <a:ext uri="{FF2B5EF4-FFF2-40B4-BE49-F238E27FC236}">
                <a16:creationId xmlns:a16="http://schemas.microsoft.com/office/drawing/2014/main" id="{00F2A9B1-2F0E-07C1-3C2C-26DB188AD7F8}"/>
              </a:ext>
            </a:extLst>
          </p:cNvPr>
          <p:cNvCxnSpPr>
            <a:cxnSpLocks/>
          </p:cNvCxnSpPr>
          <p:nvPr/>
        </p:nvCxnSpPr>
        <p:spPr>
          <a:xfrm>
            <a:off x="5456000" y="2129589"/>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962EABEC-CB16-1417-D306-765445B55B88}"/>
              </a:ext>
            </a:extLst>
          </p:cNvPr>
          <p:cNvCxnSpPr>
            <a:cxnSpLocks/>
          </p:cNvCxnSpPr>
          <p:nvPr/>
        </p:nvCxnSpPr>
        <p:spPr>
          <a:xfrm>
            <a:off x="3706780" y="2129589"/>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522A835F-BC1B-BE39-10DF-F80F9F2A449D}"/>
              </a:ext>
            </a:extLst>
          </p:cNvPr>
          <p:cNvCxnSpPr>
            <a:cxnSpLocks/>
          </p:cNvCxnSpPr>
          <p:nvPr/>
        </p:nvCxnSpPr>
        <p:spPr>
          <a:xfrm>
            <a:off x="5446292" y="2259406"/>
            <a:ext cx="874928" cy="819765"/>
          </a:xfrm>
          <a:prstGeom prst="straightConnector1">
            <a:avLst/>
          </a:prstGeom>
          <a:ln w="762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0761A0DE-E832-D273-7410-14E4AE51811D}"/>
              </a:ext>
            </a:extLst>
          </p:cNvPr>
          <p:cNvCxnSpPr>
            <a:cxnSpLocks/>
          </p:cNvCxnSpPr>
          <p:nvPr/>
        </p:nvCxnSpPr>
        <p:spPr>
          <a:xfrm>
            <a:off x="3706780" y="2267427"/>
            <a:ext cx="865220" cy="1992348"/>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ector recto de flecha 26">
            <a:extLst>
              <a:ext uri="{FF2B5EF4-FFF2-40B4-BE49-F238E27FC236}">
                <a16:creationId xmlns:a16="http://schemas.microsoft.com/office/drawing/2014/main" id="{27D633E9-26D1-8845-6F63-EDA6CC8F7DC8}"/>
              </a:ext>
            </a:extLst>
          </p:cNvPr>
          <p:cNvCxnSpPr>
            <a:cxnSpLocks/>
          </p:cNvCxnSpPr>
          <p:nvPr/>
        </p:nvCxnSpPr>
        <p:spPr>
          <a:xfrm flipV="1">
            <a:off x="3664445" y="2334224"/>
            <a:ext cx="844780" cy="828284"/>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ector recto de flecha 28">
            <a:extLst>
              <a:ext uri="{FF2B5EF4-FFF2-40B4-BE49-F238E27FC236}">
                <a16:creationId xmlns:a16="http://schemas.microsoft.com/office/drawing/2014/main" id="{1CA6A6D1-7DBC-001A-7355-EF58C86C97C0}"/>
              </a:ext>
            </a:extLst>
          </p:cNvPr>
          <p:cNvCxnSpPr>
            <a:cxnSpLocks/>
          </p:cNvCxnSpPr>
          <p:nvPr/>
        </p:nvCxnSpPr>
        <p:spPr>
          <a:xfrm>
            <a:off x="3766148" y="2259406"/>
            <a:ext cx="814924" cy="100419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3F0E1D9-DB13-762C-6074-50D7B0144858}"/>
              </a:ext>
            </a:extLst>
          </p:cNvPr>
          <p:cNvCxnSpPr>
            <a:cxnSpLocks/>
          </p:cNvCxnSpPr>
          <p:nvPr/>
        </p:nvCxnSpPr>
        <p:spPr>
          <a:xfrm flipV="1">
            <a:off x="3721809" y="3293384"/>
            <a:ext cx="859263" cy="149977"/>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recto de flecha 35">
            <a:extLst>
              <a:ext uri="{FF2B5EF4-FFF2-40B4-BE49-F238E27FC236}">
                <a16:creationId xmlns:a16="http://schemas.microsoft.com/office/drawing/2014/main" id="{C60C78CC-E1A5-AADF-FDAE-5354AEE7E4A8}"/>
              </a:ext>
            </a:extLst>
          </p:cNvPr>
          <p:cNvCxnSpPr>
            <a:cxnSpLocks/>
          </p:cNvCxnSpPr>
          <p:nvPr/>
        </p:nvCxnSpPr>
        <p:spPr>
          <a:xfrm flipV="1">
            <a:off x="3672738" y="2329218"/>
            <a:ext cx="1005223" cy="189520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ector recto de flecha 37">
            <a:extLst>
              <a:ext uri="{FF2B5EF4-FFF2-40B4-BE49-F238E27FC236}">
                <a16:creationId xmlns:a16="http://schemas.microsoft.com/office/drawing/2014/main" id="{1D5CB745-2DB4-0467-3BF4-6AE8D355FC29}"/>
              </a:ext>
            </a:extLst>
          </p:cNvPr>
          <p:cNvCxnSpPr>
            <a:cxnSpLocks/>
          </p:cNvCxnSpPr>
          <p:nvPr/>
        </p:nvCxnSpPr>
        <p:spPr>
          <a:xfrm>
            <a:off x="3717273" y="3630750"/>
            <a:ext cx="758472" cy="82939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0" name="Conector recto de flecha 39">
            <a:extLst>
              <a:ext uri="{FF2B5EF4-FFF2-40B4-BE49-F238E27FC236}">
                <a16:creationId xmlns:a16="http://schemas.microsoft.com/office/drawing/2014/main" id="{FF182228-3508-419F-8D8F-C16384764C11}"/>
              </a:ext>
            </a:extLst>
          </p:cNvPr>
          <p:cNvCxnSpPr>
            <a:cxnSpLocks/>
          </p:cNvCxnSpPr>
          <p:nvPr/>
        </p:nvCxnSpPr>
        <p:spPr>
          <a:xfrm>
            <a:off x="3664445" y="4411812"/>
            <a:ext cx="821793" cy="22588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Conector recto de flecha 42">
            <a:extLst>
              <a:ext uri="{FF2B5EF4-FFF2-40B4-BE49-F238E27FC236}">
                <a16:creationId xmlns:a16="http://schemas.microsoft.com/office/drawing/2014/main" id="{76A997C2-B115-98B4-E6B3-C8CCAAE720D0}"/>
              </a:ext>
            </a:extLst>
          </p:cNvPr>
          <p:cNvCxnSpPr>
            <a:cxnSpLocks/>
          </p:cNvCxnSpPr>
          <p:nvPr/>
        </p:nvCxnSpPr>
        <p:spPr>
          <a:xfrm>
            <a:off x="5288709" y="2316901"/>
            <a:ext cx="1105468" cy="209491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EA4D5FD0-1350-EC63-E91B-CC9F7FF208C7}"/>
              </a:ext>
            </a:extLst>
          </p:cNvPr>
          <p:cNvCxnSpPr>
            <a:cxnSpLocks/>
          </p:cNvCxnSpPr>
          <p:nvPr/>
        </p:nvCxnSpPr>
        <p:spPr>
          <a:xfrm>
            <a:off x="5446292" y="3293385"/>
            <a:ext cx="944023" cy="135953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Conector recto de flecha 47">
            <a:extLst>
              <a:ext uri="{FF2B5EF4-FFF2-40B4-BE49-F238E27FC236}">
                <a16:creationId xmlns:a16="http://schemas.microsoft.com/office/drawing/2014/main" id="{999A4A3D-B23B-E066-9B96-278D5D477CBD}"/>
              </a:ext>
            </a:extLst>
          </p:cNvPr>
          <p:cNvCxnSpPr>
            <a:cxnSpLocks/>
          </p:cNvCxnSpPr>
          <p:nvPr/>
        </p:nvCxnSpPr>
        <p:spPr>
          <a:xfrm>
            <a:off x="5463814" y="4608021"/>
            <a:ext cx="874777" cy="13230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Conector recto de flecha 49">
            <a:extLst>
              <a:ext uri="{FF2B5EF4-FFF2-40B4-BE49-F238E27FC236}">
                <a16:creationId xmlns:a16="http://schemas.microsoft.com/office/drawing/2014/main" id="{902F885B-2AAC-8B62-1863-5411CA614CF3}"/>
              </a:ext>
            </a:extLst>
          </p:cNvPr>
          <p:cNvCxnSpPr>
            <a:cxnSpLocks/>
          </p:cNvCxnSpPr>
          <p:nvPr/>
        </p:nvCxnSpPr>
        <p:spPr>
          <a:xfrm>
            <a:off x="5451168" y="3229040"/>
            <a:ext cx="860344" cy="4048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Conector recto de flecha 51">
            <a:extLst>
              <a:ext uri="{FF2B5EF4-FFF2-40B4-BE49-F238E27FC236}">
                <a16:creationId xmlns:a16="http://schemas.microsoft.com/office/drawing/2014/main" id="{02BE2782-CF6F-7C9C-6888-D62C1F89A5B5}"/>
              </a:ext>
            </a:extLst>
          </p:cNvPr>
          <p:cNvCxnSpPr>
            <a:cxnSpLocks/>
          </p:cNvCxnSpPr>
          <p:nvPr/>
        </p:nvCxnSpPr>
        <p:spPr>
          <a:xfrm flipV="1">
            <a:off x="5473411" y="2359253"/>
            <a:ext cx="902910" cy="672788"/>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Conector recto de flecha 53">
            <a:extLst>
              <a:ext uri="{FF2B5EF4-FFF2-40B4-BE49-F238E27FC236}">
                <a16:creationId xmlns:a16="http://schemas.microsoft.com/office/drawing/2014/main" id="{E2CCD3C3-19B9-F44B-764B-81A304079800}"/>
              </a:ext>
            </a:extLst>
          </p:cNvPr>
          <p:cNvCxnSpPr>
            <a:cxnSpLocks/>
          </p:cNvCxnSpPr>
          <p:nvPr/>
        </p:nvCxnSpPr>
        <p:spPr>
          <a:xfrm flipV="1">
            <a:off x="3706780" y="3502651"/>
            <a:ext cx="864585" cy="87322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Conector recto de flecha 55">
            <a:extLst>
              <a:ext uri="{FF2B5EF4-FFF2-40B4-BE49-F238E27FC236}">
                <a16:creationId xmlns:a16="http://schemas.microsoft.com/office/drawing/2014/main" id="{DD697036-B678-E006-D87C-89058876D49E}"/>
              </a:ext>
            </a:extLst>
          </p:cNvPr>
          <p:cNvCxnSpPr>
            <a:cxnSpLocks/>
          </p:cNvCxnSpPr>
          <p:nvPr/>
        </p:nvCxnSpPr>
        <p:spPr>
          <a:xfrm flipV="1">
            <a:off x="5404507" y="2535359"/>
            <a:ext cx="1036806" cy="178939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64A565EA-918D-30F8-AF65-D2FA24259F59}"/>
              </a:ext>
            </a:extLst>
          </p:cNvPr>
          <p:cNvCxnSpPr>
            <a:cxnSpLocks/>
          </p:cNvCxnSpPr>
          <p:nvPr/>
        </p:nvCxnSpPr>
        <p:spPr>
          <a:xfrm flipV="1">
            <a:off x="5446292" y="3473586"/>
            <a:ext cx="927344" cy="98655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onector recto de flecha 61">
            <a:extLst>
              <a:ext uri="{FF2B5EF4-FFF2-40B4-BE49-F238E27FC236}">
                <a16:creationId xmlns:a16="http://schemas.microsoft.com/office/drawing/2014/main" id="{EAAD301F-4FF5-A2E7-DD82-78B472834584}"/>
              </a:ext>
            </a:extLst>
          </p:cNvPr>
          <p:cNvCxnSpPr>
            <a:cxnSpLocks/>
          </p:cNvCxnSpPr>
          <p:nvPr/>
        </p:nvCxnSpPr>
        <p:spPr>
          <a:xfrm>
            <a:off x="7192786" y="2106650"/>
            <a:ext cx="507425" cy="454749"/>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385" name="Conector recto de flecha 16384">
            <a:extLst>
              <a:ext uri="{FF2B5EF4-FFF2-40B4-BE49-F238E27FC236}">
                <a16:creationId xmlns:a16="http://schemas.microsoft.com/office/drawing/2014/main" id="{76319E1A-BB4C-AF63-A182-B659F3E04319}"/>
              </a:ext>
            </a:extLst>
          </p:cNvPr>
          <p:cNvCxnSpPr>
            <a:cxnSpLocks/>
          </p:cNvCxnSpPr>
          <p:nvPr/>
        </p:nvCxnSpPr>
        <p:spPr>
          <a:xfrm flipV="1">
            <a:off x="7200796" y="3113416"/>
            <a:ext cx="499415" cy="32634"/>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389" name="Conector recto de flecha 16388">
            <a:extLst>
              <a:ext uri="{FF2B5EF4-FFF2-40B4-BE49-F238E27FC236}">
                <a16:creationId xmlns:a16="http://schemas.microsoft.com/office/drawing/2014/main" id="{74685D61-CCF3-116D-9B9C-B39C49793AFA}"/>
              </a:ext>
            </a:extLst>
          </p:cNvPr>
          <p:cNvCxnSpPr>
            <a:cxnSpLocks/>
          </p:cNvCxnSpPr>
          <p:nvPr/>
        </p:nvCxnSpPr>
        <p:spPr>
          <a:xfrm flipV="1">
            <a:off x="7282059" y="3995897"/>
            <a:ext cx="418152" cy="392577"/>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96550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90664-C7E0-0044-E996-697B6B37A48E}"/>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BCE1DE74-FD5E-C6F9-04BD-AA90DBD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E0BA8AC-07FF-4B22-23FA-80A43BCA3B5B}"/>
              </a:ext>
            </a:extLst>
          </p:cNvPr>
          <p:cNvSpPr>
            <a:spLocks noGrp="1"/>
          </p:cNvSpPr>
          <p:nvPr>
            <p:ph type="title"/>
          </p:nvPr>
        </p:nvSpPr>
        <p:spPr>
          <a:xfrm>
            <a:off x="5012669" y="1263280"/>
            <a:ext cx="3428336" cy="914400"/>
          </a:xfrm>
        </p:spPr>
        <p:txBody>
          <a:bodyPr/>
          <a:lstStyle/>
          <a:p>
            <a:r>
              <a:rPr lang="es-MX" dirty="0"/>
              <a:t>Suena fácil, pero es difícil</a:t>
            </a:r>
            <a:endParaRPr lang="en-US" dirty="0"/>
          </a:p>
        </p:txBody>
      </p:sp>
      <p:sp>
        <p:nvSpPr>
          <p:cNvPr id="4" name="Text Placeholder 3">
            <a:extLst>
              <a:ext uri="{FF2B5EF4-FFF2-40B4-BE49-F238E27FC236}">
                <a16:creationId xmlns:a16="http://schemas.microsoft.com/office/drawing/2014/main" id="{017939B1-E3D2-79EB-D601-B8921D7A9575}"/>
              </a:ext>
            </a:extLst>
          </p:cNvPr>
          <p:cNvSpPr>
            <a:spLocks noGrp="1"/>
          </p:cNvSpPr>
          <p:nvPr>
            <p:ph type="body" sz="quarter" idx="11"/>
          </p:nvPr>
        </p:nvSpPr>
        <p:spPr>
          <a:xfrm>
            <a:off x="5030684" y="2328389"/>
            <a:ext cx="3446351" cy="1750002"/>
          </a:xfrm>
        </p:spPr>
        <p:txBody>
          <a:bodyPr>
            <a:normAutofit/>
          </a:bodyPr>
          <a:lstStyle/>
          <a:p>
            <a:r>
              <a:rPr lang="es-MX" dirty="0"/>
              <a:t>Optimizar esos pesos antes de morir de aburrimiento es todo un desafío. 😴</a:t>
            </a:r>
            <a:endParaRPr lang="en-US" dirty="0"/>
          </a:p>
        </p:txBody>
      </p:sp>
      <p:pic>
        <p:nvPicPr>
          <p:cNvPr id="18434" name="Picture 2" descr="Qué hacer si mi gato se sube a un árbol - 6 pasos">
            <a:extLst>
              <a:ext uri="{FF2B5EF4-FFF2-40B4-BE49-F238E27FC236}">
                <a16:creationId xmlns:a16="http://schemas.microsoft.com/office/drawing/2014/main" id="{28887EC0-60D3-E9B3-B23D-AE58E9E67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96" y="1273625"/>
            <a:ext cx="3739688" cy="28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72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A5F9-E7B3-8AFA-429A-67B4CC801017}"/>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DEDC5CD4-9785-417F-BF23-419D7375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386222C0-A41D-4571-FDE3-CB0228670B97}"/>
              </a:ext>
            </a:extLst>
          </p:cNvPr>
          <p:cNvSpPr>
            <a:spLocks noGrp="1"/>
          </p:cNvSpPr>
          <p:nvPr>
            <p:ph type="title"/>
          </p:nvPr>
        </p:nvSpPr>
        <p:spPr>
          <a:xfrm>
            <a:off x="4501510" y="1076160"/>
            <a:ext cx="5356380" cy="548640"/>
          </a:xfrm>
        </p:spPr>
        <p:txBody>
          <a:bodyPr/>
          <a:lstStyle/>
          <a:p>
            <a:r>
              <a:rPr lang="es-CO" dirty="0"/>
              <a:t>¡Al rescate!</a:t>
            </a:r>
            <a:endParaRPr lang="en-US" dirty="0"/>
          </a:p>
        </p:txBody>
      </p:sp>
      <p:sp>
        <p:nvSpPr>
          <p:cNvPr id="3" name="Text Placeholder 2">
            <a:extLst>
              <a:ext uri="{FF2B5EF4-FFF2-40B4-BE49-F238E27FC236}">
                <a16:creationId xmlns:a16="http://schemas.microsoft.com/office/drawing/2014/main" id="{B901729E-170E-6890-2741-A6A644C1AB84}"/>
              </a:ext>
            </a:extLst>
          </p:cNvPr>
          <p:cNvSpPr>
            <a:spLocks noGrp="1"/>
          </p:cNvSpPr>
          <p:nvPr>
            <p:ph type="body" sz="quarter" idx="10"/>
          </p:nvPr>
        </p:nvSpPr>
        <p:spPr>
          <a:xfrm>
            <a:off x="4515241" y="1985121"/>
            <a:ext cx="3987186" cy="2334882"/>
          </a:xfrm>
        </p:spPr>
        <p:txBody>
          <a:bodyPr>
            <a:normAutofit/>
          </a:bodyPr>
          <a:lstStyle/>
          <a:p>
            <a:pPr marL="0" indent="0">
              <a:buNone/>
            </a:pPr>
            <a:r>
              <a:rPr lang="es-MX" dirty="0"/>
              <a:t>Optimizar esos pesos antes de morir de aburrimiento es todo un desafío.</a:t>
            </a:r>
          </a:p>
          <a:p>
            <a:pPr marL="0" indent="0">
              <a:buNone/>
            </a:pPr>
            <a:endParaRPr lang="es-MX" dirty="0"/>
          </a:p>
          <a:p>
            <a:pPr marL="0" indent="0">
              <a:buNone/>
            </a:pPr>
            <a:r>
              <a:rPr lang="es-MX" b="1" dirty="0"/>
              <a:t>¡El algoritmo de </a:t>
            </a:r>
            <a:r>
              <a:rPr lang="es-MX" b="1" dirty="0" err="1"/>
              <a:t>retropropagación</a:t>
            </a:r>
            <a:r>
              <a:rPr lang="es-MX" b="1" dirty="0"/>
              <a:t> al rescate! ✳️</a:t>
            </a:r>
          </a:p>
          <a:p>
            <a:pPr marL="0" indent="0">
              <a:buNone/>
            </a:pPr>
            <a:endParaRPr lang="en-US" dirty="0"/>
          </a:p>
        </p:txBody>
      </p:sp>
      <p:pic>
        <p:nvPicPr>
          <p:cNvPr id="7" name="Marcador de posición de imagen 6">
            <a:extLst>
              <a:ext uri="{FF2B5EF4-FFF2-40B4-BE49-F238E27FC236}">
                <a16:creationId xmlns:a16="http://schemas.microsoft.com/office/drawing/2014/main" id="{211B593F-6ECC-6030-71C0-F2894D76A9F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4241" r="14241"/>
          <a:stretch/>
        </p:blipFill>
        <p:spPr>
          <a:xfrm>
            <a:off x="965925" y="684124"/>
            <a:ext cx="2894012" cy="4046538"/>
          </a:xfrm>
        </p:spPr>
      </p:pic>
    </p:spTree>
    <p:extLst>
      <p:ext uri="{BB962C8B-B14F-4D97-AF65-F5344CB8AC3E}">
        <p14:creationId xmlns:p14="http://schemas.microsoft.com/office/powerpoint/2010/main" val="3896839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DFD8C-43F1-2444-83DE-7240AECCE1D4}"/>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11A0E5A5-0BAE-2756-BE6F-1478F0D2B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B47E7E78-7CF8-261E-C2C0-0C1B3E98FAEA}"/>
              </a:ext>
            </a:extLst>
          </p:cNvPr>
          <p:cNvSpPr>
            <a:spLocks noGrp="1"/>
          </p:cNvSpPr>
          <p:nvPr>
            <p:ph type="title"/>
          </p:nvPr>
        </p:nvSpPr>
        <p:spPr/>
        <p:txBody>
          <a:bodyPr/>
          <a:lstStyle/>
          <a:p>
            <a:pPr algn="ctr"/>
            <a:r>
              <a:rPr lang="es-CO" dirty="0"/>
              <a:t>¡Dame una instancia!</a:t>
            </a:r>
            <a:endParaRPr lang="en-US" dirty="0"/>
          </a:p>
        </p:txBody>
      </p:sp>
      <p:sp>
        <p:nvSpPr>
          <p:cNvPr id="3" name="Text Placeholder 2">
            <a:extLst>
              <a:ext uri="{FF2B5EF4-FFF2-40B4-BE49-F238E27FC236}">
                <a16:creationId xmlns:a16="http://schemas.microsoft.com/office/drawing/2014/main" id="{1BF13B5B-EB1F-5F74-E41B-88774F3C6AE7}"/>
              </a:ext>
            </a:extLst>
          </p:cNvPr>
          <p:cNvSpPr>
            <a:spLocks noGrp="1"/>
          </p:cNvSpPr>
          <p:nvPr>
            <p:ph type="body" sz="quarter" idx="10"/>
          </p:nvPr>
        </p:nvSpPr>
        <p:spPr>
          <a:xfrm>
            <a:off x="692930" y="2076544"/>
            <a:ext cx="1628997" cy="421195"/>
          </a:xfrm>
        </p:spPr>
        <p:txBody>
          <a:bodyPr>
            <a:normAutofit/>
          </a:bodyPr>
          <a:lstStyle/>
          <a:p>
            <a:pPr marL="0" indent="0" algn="ctr">
              <a:buNone/>
            </a:pPr>
            <a:r>
              <a:rPr lang="en-US" dirty="0" err="1"/>
              <a:t>Instancia</a:t>
            </a:r>
            <a:endParaRPr lang="en-US" dirty="0"/>
          </a:p>
        </p:txBody>
      </p:sp>
      <p:cxnSp>
        <p:nvCxnSpPr>
          <p:cNvPr id="9" name="Conector recto de flecha 8">
            <a:extLst>
              <a:ext uri="{FF2B5EF4-FFF2-40B4-BE49-F238E27FC236}">
                <a16:creationId xmlns:a16="http://schemas.microsoft.com/office/drawing/2014/main" id="{85CC8F33-61FD-9EDC-13A6-B2E980901F4B}"/>
              </a:ext>
            </a:extLst>
          </p:cNvPr>
          <p:cNvCxnSpPr/>
          <p:nvPr/>
        </p:nvCxnSpPr>
        <p:spPr>
          <a:xfrm>
            <a:off x="2189747" y="2246898"/>
            <a:ext cx="5775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ector recto de flecha 9">
            <a:extLst>
              <a:ext uri="{FF2B5EF4-FFF2-40B4-BE49-F238E27FC236}">
                <a16:creationId xmlns:a16="http://schemas.microsoft.com/office/drawing/2014/main" id="{6D55E603-6758-E76B-D68D-67AF526F44AE}"/>
              </a:ext>
            </a:extLst>
          </p:cNvPr>
          <p:cNvCxnSpPr>
            <a:cxnSpLocks/>
          </p:cNvCxnSpPr>
          <p:nvPr/>
        </p:nvCxnSpPr>
        <p:spPr>
          <a:xfrm>
            <a:off x="5018061" y="1323483"/>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ector recto de flecha 10">
            <a:extLst>
              <a:ext uri="{FF2B5EF4-FFF2-40B4-BE49-F238E27FC236}">
                <a16:creationId xmlns:a16="http://schemas.microsoft.com/office/drawing/2014/main" id="{42FD06D6-441E-8CDE-3685-3586F388BD43}"/>
              </a:ext>
            </a:extLst>
          </p:cNvPr>
          <p:cNvCxnSpPr>
            <a:cxnSpLocks/>
          </p:cNvCxnSpPr>
          <p:nvPr/>
        </p:nvCxnSpPr>
        <p:spPr>
          <a:xfrm>
            <a:off x="3268841" y="1323483"/>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a:extLst>
              <a:ext uri="{FF2B5EF4-FFF2-40B4-BE49-F238E27FC236}">
                <a16:creationId xmlns:a16="http://schemas.microsoft.com/office/drawing/2014/main" id="{64ACBAE2-08E5-E9AA-EE81-A1E2D2A6FDD8}"/>
              </a:ext>
            </a:extLst>
          </p:cNvPr>
          <p:cNvCxnSpPr>
            <a:cxnSpLocks/>
          </p:cNvCxnSpPr>
          <p:nvPr/>
        </p:nvCxnSpPr>
        <p:spPr>
          <a:xfrm>
            <a:off x="5008353" y="1453300"/>
            <a:ext cx="874928" cy="819765"/>
          </a:xfrm>
          <a:prstGeom prst="straightConnector1">
            <a:avLst/>
          </a:prstGeom>
          <a:ln w="762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ector recto de flecha 12">
            <a:extLst>
              <a:ext uri="{FF2B5EF4-FFF2-40B4-BE49-F238E27FC236}">
                <a16:creationId xmlns:a16="http://schemas.microsoft.com/office/drawing/2014/main" id="{0B8C7892-8034-55F5-726D-5C959139668B}"/>
              </a:ext>
            </a:extLst>
          </p:cNvPr>
          <p:cNvCxnSpPr>
            <a:cxnSpLocks/>
          </p:cNvCxnSpPr>
          <p:nvPr/>
        </p:nvCxnSpPr>
        <p:spPr>
          <a:xfrm>
            <a:off x="3268841" y="1461321"/>
            <a:ext cx="865220" cy="1992348"/>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ector recto de flecha 13">
            <a:extLst>
              <a:ext uri="{FF2B5EF4-FFF2-40B4-BE49-F238E27FC236}">
                <a16:creationId xmlns:a16="http://schemas.microsoft.com/office/drawing/2014/main" id="{A9433962-F48B-3F5A-7CF2-4F0CF370930C}"/>
              </a:ext>
            </a:extLst>
          </p:cNvPr>
          <p:cNvCxnSpPr>
            <a:cxnSpLocks/>
          </p:cNvCxnSpPr>
          <p:nvPr/>
        </p:nvCxnSpPr>
        <p:spPr>
          <a:xfrm flipV="1">
            <a:off x="3226506" y="1528118"/>
            <a:ext cx="844780" cy="828284"/>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ector recto de flecha 14">
            <a:extLst>
              <a:ext uri="{FF2B5EF4-FFF2-40B4-BE49-F238E27FC236}">
                <a16:creationId xmlns:a16="http://schemas.microsoft.com/office/drawing/2014/main" id="{1DAC5F64-BDD4-33FF-68AB-E143746B85EC}"/>
              </a:ext>
            </a:extLst>
          </p:cNvPr>
          <p:cNvCxnSpPr>
            <a:cxnSpLocks/>
          </p:cNvCxnSpPr>
          <p:nvPr/>
        </p:nvCxnSpPr>
        <p:spPr>
          <a:xfrm>
            <a:off x="3328209" y="1453300"/>
            <a:ext cx="814924" cy="100419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ector recto de flecha 15">
            <a:extLst>
              <a:ext uri="{FF2B5EF4-FFF2-40B4-BE49-F238E27FC236}">
                <a16:creationId xmlns:a16="http://schemas.microsoft.com/office/drawing/2014/main" id="{FBA73CF9-A63B-B2BC-9A6D-89996F66D0A5}"/>
              </a:ext>
            </a:extLst>
          </p:cNvPr>
          <p:cNvCxnSpPr>
            <a:cxnSpLocks/>
          </p:cNvCxnSpPr>
          <p:nvPr/>
        </p:nvCxnSpPr>
        <p:spPr>
          <a:xfrm flipV="1">
            <a:off x="3283870" y="2487278"/>
            <a:ext cx="859263" cy="149977"/>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ector recto de flecha 16">
            <a:extLst>
              <a:ext uri="{FF2B5EF4-FFF2-40B4-BE49-F238E27FC236}">
                <a16:creationId xmlns:a16="http://schemas.microsoft.com/office/drawing/2014/main" id="{BFA73ED6-9D12-6784-B5EF-DD771784C1FC}"/>
              </a:ext>
            </a:extLst>
          </p:cNvPr>
          <p:cNvCxnSpPr>
            <a:cxnSpLocks/>
          </p:cNvCxnSpPr>
          <p:nvPr/>
        </p:nvCxnSpPr>
        <p:spPr>
          <a:xfrm flipV="1">
            <a:off x="3234799" y="1523112"/>
            <a:ext cx="1005223" cy="189520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01ABA4D9-A759-73F0-4A14-5A6800D37077}"/>
              </a:ext>
            </a:extLst>
          </p:cNvPr>
          <p:cNvCxnSpPr>
            <a:cxnSpLocks/>
          </p:cNvCxnSpPr>
          <p:nvPr/>
        </p:nvCxnSpPr>
        <p:spPr>
          <a:xfrm>
            <a:off x="3279334" y="2824644"/>
            <a:ext cx="758472" cy="82939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ector recto de flecha 18">
            <a:extLst>
              <a:ext uri="{FF2B5EF4-FFF2-40B4-BE49-F238E27FC236}">
                <a16:creationId xmlns:a16="http://schemas.microsoft.com/office/drawing/2014/main" id="{B79F041A-E0BE-3167-6EB4-EE1A3899B953}"/>
              </a:ext>
            </a:extLst>
          </p:cNvPr>
          <p:cNvCxnSpPr>
            <a:cxnSpLocks/>
          </p:cNvCxnSpPr>
          <p:nvPr/>
        </p:nvCxnSpPr>
        <p:spPr>
          <a:xfrm>
            <a:off x="3226506" y="3605706"/>
            <a:ext cx="821793" cy="22588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ector recto de flecha 19">
            <a:extLst>
              <a:ext uri="{FF2B5EF4-FFF2-40B4-BE49-F238E27FC236}">
                <a16:creationId xmlns:a16="http://schemas.microsoft.com/office/drawing/2014/main" id="{36EEFEEB-72FF-5F56-8192-40E72E671123}"/>
              </a:ext>
            </a:extLst>
          </p:cNvPr>
          <p:cNvCxnSpPr>
            <a:cxnSpLocks/>
          </p:cNvCxnSpPr>
          <p:nvPr/>
        </p:nvCxnSpPr>
        <p:spPr>
          <a:xfrm>
            <a:off x="4850770" y="1510795"/>
            <a:ext cx="1105468" cy="209491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35D5DCC3-FF12-DDA5-2CAF-4CF09E7DD14B}"/>
              </a:ext>
            </a:extLst>
          </p:cNvPr>
          <p:cNvCxnSpPr>
            <a:cxnSpLocks/>
          </p:cNvCxnSpPr>
          <p:nvPr/>
        </p:nvCxnSpPr>
        <p:spPr>
          <a:xfrm>
            <a:off x="5008353" y="2487279"/>
            <a:ext cx="944023" cy="135953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7FB04F23-1C01-54CA-3E8D-89D0B71FFFF9}"/>
              </a:ext>
            </a:extLst>
          </p:cNvPr>
          <p:cNvCxnSpPr>
            <a:cxnSpLocks/>
          </p:cNvCxnSpPr>
          <p:nvPr/>
        </p:nvCxnSpPr>
        <p:spPr>
          <a:xfrm>
            <a:off x="5025875" y="3801915"/>
            <a:ext cx="874777" cy="13230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1E002B13-CAE5-9CA5-5AA1-D06A2FED2C30}"/>
              </a:ext>
            </a:extLst>
          </p:cNvPr>
          <p:cNvCxnSpPr>
            <a:cxnSpLocks/>
          </p:cNvCxnSpPr>
          <p:nvPr/>
        </p:nvCxnSpPr>
        <p:spPr>
          <a:xfrm>
            <a:off x="5013229" y="2422934"/>
            <a:ext cx="860344" cy="4048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ector recto de flecha 23">
            <a:extLst>
              <a:ext uri="{FF2B5EF4-FFF2-40B4-BE49-F238E27FC236}">
                <a16:creationId xmlns:a16="http://schemas.microsoft.com/office/drawing/2014/main" id="{47778FB3-43BF-8386-8B17-3728A39EB574}"/>
              </a:ext>
            </a:extLst>
          </p:cNvPr>
          <p:cNvCxnSpPr>
            <a:cxnSpLocks/>
          </p:cNvCxnSpPr>
          <p:nvPr/>
        </p:nvCxnSpPr>
        <p:spPr>
          <a:xfrm flipV="1">
            <a:off x="5035472" y="1553147"/>
            <a:ext cx="902910" cy="672788"/>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89E7C4CA-BE09-B64D-5925-1E139CE5B9C0}"/>
              </a:ext>
            </a:extLst>
          </p:cNvPr>
          <p:cNvCxnSpPr>
            <a:cxnSpLocks/>
          </p:cNvCxnSpPr>
          <p:nvPr/>
        </p:nvCxnSpPr>
        <p:spPr>
          <a:xfrm flipV="1">
            <a:off x="3268841" y="2696545"/>
            <a:ext cx="864585" cy="87322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6202007E-0858-65CB-788C-81E41F7DC835}"/>
              </a:ext>
            </a:extLst>
          </p:cNvPr>
          <p:cNvCxnSpPr>
            <a:cxnSpLocks/>
          </p:cNvCxnSpPr>
          <p:nvPr/>
        </p:nvCxnSpPr>
        <p:spPr>
          <a:xfrm flipV="1">
            <a:off x="4966568" y="1729253"/>
            <a:ext cx="1036806" cy="178939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ector recto de flecha 26">
            <a:extLst>
              <a:ext uri="{FF2B5EF4-FFF2-40B4-BE49-F238E27FC236}">
                <a16:creationId xmlns:a16="http://schemas.microsoft.com/office/drawing/2014/main" id="{D0E7F3D7-E5FB-28CE-E172-6DB7B6129648}"/>
              </a:ext>
            </a:extLst>
          </p:cNvPr>
          <p:cNvCxnSpPr>
            <a:cxnSpLocks/>
          </p:cNvCxnSpPr>
          <p:nvPr/>
        </p:nvCxnSpPr>
        <p:spPr>
          <a:xfrm flipV="1">
            <a:off x="5008353" y="2667480"/>
            <a:ext cx="927344" cy="98655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ector recto de flecha 27">
            <a:extLst>
              <a:ext uri="{FF2B5EF4-FFF2-40B4-BE49-F238E27FC236}">
                <a16:creationId xmlns:a16="http://schemas.microsoft.com/office/drawing/2014/main" id="{97F74671-00DA-55E0-7909-0BC78AA440D2}"/>
              </a:ext>
            </a:extLst>
          </p:cNvPr>
          <p:cNvCxnSpPr/>
          <p:nvPr/>
        </p:nvCxnSpPr>
        <p:spPr>
          <a:xfrm>
            <a:off x="6348662" y="2267043"/>
            <a:ext cx="5775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 Placeholder 2">
            <a:extLst>
              <a:ext uri="{FF2B5EF4-FFF2-40B4-BE49-F238E27FC236}">
                <a16:creationId xmlns:a16="http://schemas.microsoft.com/office/drawing/2014/main" id="{21534011-34FB-155E-EE90-F879227426DC}"/>
              </a:ext>
            </a:extLst>
          </p:cNvPr>
          <p:cNvSpPr txBox="1">
            <a:spLocks/>
          </p:cNvSpPr>
          <p:nvPr/>
        </p:nvSpPr>
        <p:spPr>
          <a:xfrm>
            <a:off x="6813858" y="2100609"/>
            <a:ext cx="1628997" cy="421195"/>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err="1"/>
              <a:t>Etiqueta</a:t>
            </a:r>
            <a:endParaRPr lang="en-US" dirty="0"/>
          </a:p>
        </p:txBody>
      </p:sp>
      <p:sp>
        <p:nvSpPr>
          <p:cNvPr id="30" name="Text Placeholder 2">
            <a:extLst>
              <a:ext uri="{FF2B5EF4-FFF2-40B4-BE49-F238E27FC236}">
                <a16:creationId xmlns:a16="http://schemas.microsoft.com/office/drawing/2014/main" id="{D16373AC-43E7-6F0A-ED29-92A8D78591E8}"/>
              </a:ext>
            </a:extLst>
          </p:cNvPr>
          <p:cNvSpPr txBox="1">
            <a:spLocks/>
          </p:cNvSpPr>
          <p:nvPr/>
        </p:nvSpPr>
        <p:spPr>
          <a:xfrm>
            <a:off x="2976746" y="4328260"/>
            <a:ext cx="3190507" cy="421195"/>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err="1">
                <a:solidFill>
                  <a:srgbClr val="24397F"/>
                </a:solidFill>
              </a:rPr>
              <a:t>Propagación</a:t>
            </a:r>
            <a:r>
              <a:rPr lang="en-US" dirty="0">
                <a:solidFill>
                  <a:srgbClr val="24397F"/>
                </a:solidFill>
              </a:rPr>
              <a:t> </a:t>
            </a:r>
            <a:r>
              <a:rPr lang="en-US" dirty="0" err="1">
                <a:solidFill>
                  <a:srgbClr val="24397F"/>
                </a:solidFill>
              </a:rPr>
              <a:t>hacia</a:t>
            </a:r>
            <a:r>
              <a:rPr lang="en-US" dirty="0">
                <a:solidFill>
                  <a:srgbClr val="24397F"/>
                </a:solidFill>
              </a:rPr>
              <a:t> </a:t>
            </a:r>
            <a:r>
              <a:rPr lang="en-US" dirty="0" err="1">
                <a:solidFill>
                  <a:srgbClr val="24397F"/>
                </a:solidFill>
              </a:rPr>
              <a:t>adelante</a:t>
            </a:r>
            <a:endParaRPr lang="en-US" dirty="0">
              <a:solidFill>
                <a:srgbClr val="24397F"/>
              </a:solidFill>
            </a:endParaRPr>
          </a:p>
        </p:txBody>
      </p:sp>
    </p:spTree>
    <p:extLst>
      <p:ext uri="{BB962C8B-B14F-4D97-AF65-F5344CB8AC3E}">
        <p14:creationId xmlns:p14="http://schemas.microsoft.com/office/powerpoint/2010/main" val="4203479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E4DFA-DD0A-EE33-5047-986AA2471DB7}"/>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E0D91E5F-FA67-B469-807A-4DCEDACB9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EA19CEBC-7D09-DEFE-D57B-EDF0408738FE}"/>
              </a:ext>
            </a:extLst>
          </p:cNvPr>
          <p:cNvSpPr>
            <a:spLocks noGrp="1"/>
          </p:cNvSpPr>
          <p:nvPr>
            <p:ph type="title"/>
          </p:nvPr>
        </p:nvSpPr>
        <p:spPr/>
        <p:txBody>
          <a:bodyPr/>
          <a:lstStyle/>
          <a:p>
            <a:pPr algn="ctr"/>
            <a:r>
              <a:rPr lang="es-CO" dirty="0"/>
              <a:t>¿Cómo nos fue?</a:t>
            </a:r>
            <a:endParaRPr lang="en-US" dirty="0"/>
          </a:p>
        </p:txBody>
      </p:sp>
      <p:cxnSp>
        <p:nvCxnSpPr>
          <p:cNvPr id="10" name="Conector recto de flecha 9">
            <a:extLst>
              <a:ext uri="{FF2B5EF4-FFF2-40B4-BE49-F238E27FC236}">
                <a16:creationId xmlns:a16="http://schemas.microsoft.com/office/drawing/2014/main" id="{6614B9BC-8038-14D0-1F24-F31366C50280}"/>
              </a:ext>
            </a:extLst>
          </p:cNvPr>
          <p:cNvCxnSpPr>
            <a:cxnSpLocks/>
          </p:cNvCxnSpPr>
          <p:nvPr/>
        </p:nvCxnSpPr>
        <p:spPr>
          <a:xfrm>
            <a:off x="5018061" y="1323483"/>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ector recto de flecha 10">
            <a:extLst>
              <a:ext uri="{FF2B5EF4-FFF2-40B4-BE49-F238E27FC236}">
                <a16:creationId xmlns:a16="http://schemas.microsoft.com/office/drawing/2014/main" id="{7D4C982A-0352-50CD-2178-7864BB88DD55}"/>
              </a:ext>
            </a:extLst>
          </p:cNvPr>
          <p:cNvCxnSpPr>
            <a:cxnSpLocks/>
          </p:cNvCxnSpPr>
          <p:nvPr/>
        </p:nvCxnSpPr>
        <p:spPr>
          <a:xfrm>
            <a:off x="3268841" y="1323483"/>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a:extLst>
              <a:ext uri="{FF2B5EF4-FFF2-40B4-BE49-F238E27FC236}">
                <a16:creationId xmlns:a16="http://schemas.microsoft.com/office/drawing/2014/main" id="{1D85A530-C8A1-9CF9-3FEB-C55260A6F959}"/>
              </a:ext>
            </a:extLst>
          </p:cNvPr>
          <p:cNvCxnSpPr>
            <a:cxnSpLocks/>
          </p:cNvCxnSpPr>
          <p:nvPr/>
        </p:nvCxnSpPr>
        <p:spPr>
          <a:xfrm>
            <a:off x="5008353" y="1453300"/>
            <a:ext cx="874928" cy="819765"/>
          </a:xfrm>
          <a:prstGeom prst="straightConnector1">
            <a:avLst/>
          </a:prstGeom>
          <a:ln w="762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ector recto de flecha 12">
            <a:extLst>
              <a:ext uri="{FF2B5EF4-FFF2-40B4-BE49-F238E27FC236}">
                <a16:creationId xmlns:a16="http://schemas.microsoft.com/office/drawing/2014/main" id="{517604DD-6148-4BB7-57DD-761DD0FE452E}"/>
              </a:ext>
            </a:extLst>
          </p:cNvPr>
          <p:cNvCxnSpPr>
            <a:cxnSpLocks/>
          </p:cNvCxnSpPr>
          <p:nvPr/>
        </p:nvCxnSpPr>
        <p:spPr>
          <a:xfrm>
            <a:off x="3268841" y="1461321"/>
            <a:ext cx="865220" cy="1992348"/>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ector recto de flecha 13">
            <a:extLst>
              <a:ext uri="{FF2B5EF4-FFF2-40B4-BE49-F238E27FC236}">
                <a16:creationId xmlns:a16="http://schemas.microsoft.com/office/drawing/2014/main" id="{321BF135-1BC8-DA1F-02BF-1E285D32375B}"/>
              </a:ext>
            </a:extLst>
          </p:cNvPr>
          <p:cNvCxnSpPr>
            <a:cxnSpLocks/>
          </p:cNvCxnSpPr>
          <p:nvPr/>
        </p:nvCxnSpPr>
        <p:spPr>
          <a:xfrm flipV="1">
            <a:off x="3226506" y="1528118"/>
            <a:ext cx="844780" cy="828284"/>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ector recto de flecha 14">
            <a:extLst>
              <a:ext uri="{FF2B5EF4-FFF2-40B4-BE49-F238E27FC236}">
                <a16:creationId xmlns:a16="http://schemas.microsoft.com/office/drawing/2014/main" id="{7B1791BA-0DCA-AE56-02F0-E1A304A26336}"/>
              </a:ext>
            </a:extLst>
          </p:cNvPr>
          <p:cNvCxnSpPr>
            <a:cxnSpLocks/>
          </p:cNvCxnSpPr>
          <p:nvPr/>
        </p:nvCxnSpPr>
        <p:spPr>
          <a:xfrm>
            <a:off x="3328209" y="1453300"/>
            <a:ext cx="814924" cy="100419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ector recto de flecha 15">
            <a:extLst>
              <a:ext uri="{FF2B5EF4-FFF2-40B4-BE49-F238E27FC236}">
                <a16:creationId xmlns:a16="http://schemas.microsoft.com/office/drawing/2014/main" id="{08740ABF-D3A2-D92C-CFFC-9669B0774076}"/>
              </a:ext>
            </a:extLst>
          </p:cNvPr>
          <p:cNvCxnSpPr>
            <a:cxnSpLocks/>
          </p:cNvCxnSpPr>
          <p:nvPr/>
        </p:nvCxnSpPr>
        <p:spPr>
          <a:xfrm flipV="1">
            <a:off x="3283870" y="2487278"/>
            <a:ext cx="859263" cy="149977"/>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ector recto de flecha 16">
            <a:extLst>
              <a:ext uri="{FF2B5EF4-FFF2-40B4-BE49-F238E27FC236}">
                <a16:creationId xmlns:a16="http://schemas.microsoft.com/office/drawing/2014/main" id="{8742815D-ADB6-02D4-EB09-33F53EC8AC02}"/>
              </a:ext>
            </a:extLst>
          </p:cNvPr>
          <p:cNvCxnSpPr>
            <a:cxnSpLocks/>
          </p:cNvCxnSpPr>
          <p:nvPr/>
        </p:nvCxnSpPr>
        <p:spPr>
          <a:xfrm flipV="1">
            <a:off x="3234799" y="1523112"/>
            <a:ext cx="1005223" cy="189520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A42DCE90-B047-CCE2-4153-D4D2E3022901}"/>
              </a:ext>
            </a:extLst>
          </p:cNvPr>
          <p:cNvCxnSpPr>
            <a:cxnSpLocks/>
          </p:cNvCxnSpPr>
          <p:nvPr/>
        </p:nvCxnSpPr>
        <p:spPr>
          <a:xfrm>
            <a:off x="3279334" y="2824644"/>
            <a:ext cx="758472" cy="82939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ector recto de flecha 18">
            <a:extLst>
              <a:ext uri="{FF2B5EF4-FFF2-40B4-BE49-F238E27FC236}">
                <a16:creationId xmlns:a16="http://schemas.microsoft.com/office/drawing/2014/main" id="{0BD8E4DA-3316-9BCF-F65E-FCC943251F81}"/>
              </a:ext>
            </a:extLst>
          </p:cNvPr>
          <p:cNvCxnSpPr>
            <a:cxnSpLocks/>
          </p:cNvCxnSpPr>
          <p:nvPr/>
        </p:nvCxnSpPr>
        <p:spPr>
          <a:xfrm>
            <a:off x="3226506" y="3605706"/>
            <a:ext cx="821793" cy="22588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ector recto de flecha 19">
            <a:extLst>
              <a:ext uri="{FF2B5EF4-FFF2-40B4-BE49-F238E27FC236}">
                <a16:creationId xmlns:a16="http://schemas.microsoft.com/office/drawing/2014/main" id="{266CD8DC-CC9F-56BB-B3AA-4193DE927932}"/>
              </a:ext>
            </a:extLst>
          </p:cNvPr>
          <p:cNvCxnSpPr>
            <a:cxnSpLocks/>
          </p:cNvCxnSpPr>
          <p:nvPr/>
        </p:nvCxnSpPr>
        <p:spPr>
          <a:xfrm>
            <a:off x="4850770" y="1510795"/>
            <a:ext cx="1105468" cy="209491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2E97C38B-1DD5-47EB-72F6-5F7CA91CC34C}"/>
              </a:ext>
            </a:extLst>
          </p:cNvPr>
          <p:cNvCxnSpPr>
            <a:cxnSpLocks/>
          </p:cNvCxnSpPr>
          <p:nvPr/>
        </p:nvCxnSpPr>
        <p:spPr>
          <a:xfrm>
            <a:off x="5008353" y="2487279"/>
            <a:ext cx="944023" cy="135953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B7CE1ADF-AF29-D698-C94E-63408A1E7B8B}"/>
              </a:ext>
            </a:extLst>
          </p:cNvPr>
          <p:cNvCxnSpPr>
            <a:cxnSpLocks/>
          </p:cNvCxnSpPr>
          <p:nvPr/>
        </p:nvCxnSpPr>
        <p:spPr>
          <a:xfrm>
            <a:off x="5025875" y="3801915"/>
            <a:ext cx="874777" cy="13230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B74890B1-52C6-13A2-F208-9345A21BD5DD}"/>
              </a:ext>
            </a:extLst>
          </p:cNvPr>
          <p:cNvCxnSpPr>
            <a:cxnSpLocks/>
          </p:cNvCxnSpPr>
          <p:nvPr/>
        </p:nvCxnSpPr>
        <p:spPr>
          <a:xfrm>
            <a:off x="5013229" y="2422934"/>
            <a:ext cx="860344" cy="4048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ector recto de flecha 23">
            <a:extLst>
              <a:ext uri="{FF2B5EF4-FFF2-40B4-BE49-F238E27FC236}">
                <a16:creationId xmlns:a16="http://schemas.microsoft.com/office/drawing/2014/main" id="{A6328F70-F91B-1F72-45EF-75D9AADC1D29}"/>
              </a:ext>
            </a:extLst>
          </p:cNvPr>
          <p:cNvCxnSpPr>
            <a:cxnSpLocks/>
          </p:cNvCxnSpPr>
          <p:nvPr/>
        </p:nvCxnSpPr>
        <p:spPr>
          <a:xfrm flipV="1">
            <a:off x="5035472" y="1553147"/>
            <a:ext cx="902910" cy="672788"/>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70135B84-367A-2309-8AE8-035F73D6D0D2}"/>
              </a:ext>
            </a:extLst>
          </p:cNvPr>
          <p:cNvCxnSpPr>
            <a:cxnSpLocks/>
          </p:cNvCxnSpPr>
          <p:nvPr/>
        </p:nvCxnSpPr>
        <p:spPr>
          <a:xfrm flipV="1">
            <a:off x="3268841" y="2696545"/>
            <a:ext cx="864585" cy="87322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3BB141CD-2C95-C0F3-2E51-46BD7B6B3E48}"/>
              </a:ext>
            </a:extLst>
          </p:cNvPr>
          <p:cNvCxnSpPr>
            <a:cxnSpLocks/>
          </p:cNvCxnSpPr>
          <p:nvPr/>
        </p:nvCxnSpPr>
        <p:spPr>
          <a:xfrm flipV="1">
            <a:off x="4966568" y="1729253"/>
            <a:ext cx="1036806" cy="178939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ector recto de flecha 26">
            <a:extLst>
              <a:ext uri="{FF2B5EF4-FFF2-40B4-BE49-F238E27FC236}">
                <a16:creationId xmlns:a16="http://schemas.microsoft.com/office/drawing/2014/main" id="{002E7A63-7B44-514E-DDD4-42584EE4B206}"/>
              </a:ext>
            </a:extLst>
          </p:cNvPr>
          <p:cNvCxnSpPr>
            <a:cxnSpLocks/>
          </p:cNvCxnSpPr>
          <p:nvPr/>
        </p:nvCxnSpPr>
        <p:spPr>
          <a:xfrm flipV="1">
            <a:off x="5008353" y="2667480"/>
            <a:ext cx="927344" cy="98655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9" name="Text Placeholder 2">
            <a:extLst>
              <a:ext uri="{FF2B5EF4-FFF2-40B4-BE49-F238E27FC236}">
                <a16:creationId xmlns:a16="http://schemas.microsoft.com/office/drawing/2014/main" id="{6DCD1ECF-CA12-1BE4-058C-9095BEE56C8E}"/>
              </a:ext>
            </a:extLst>
          </p:cNvPr>
          <p:cNvSpPr txBox="1">
            <a:spLocks/>
          </p:cNvSpPr>
          <p:nvPr/>
        </p:nvSpPr>
        <p:spPr>
          <a:xfrm>
            <a:off x="6464942" y="2121878"/>
            <a:ext cx="1628997" cy="1701306"/>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err="1">
                <a:solidFill>
                  <a:srgbClr val="24397F"/>
                </a:solidFill>
              </a:rPr>
              <a:t>Etiqueta</a:t>
            </a:r>
            <a:endParaRPr lang="en-US" dirty="0">
              <a:solidFill>
                <a:srgbClr val="24397F"/>
              </a:solidFill>
            </a:endParaRPr>
          </a:p>
          <a:p>
            <a:pPr marL="0" indent="0" algn="ctr">
              <a:buFont typeface="Arial" panose="020B0604020202020204" pitchFamily="34" charset="0"/>
              <a:buNone/>
            </a:pPr>
            <a:r>
              <a:rPr lang="en-US" dirty="0"/>
              <a:t>Vs</a:t>
            </a:r>
          </a:p>
          <a:p>
            <a:pPr marL="0" indent="0" algn="ctr">
              <a:buFont typeface="Arial" panose="020B0604020202020204" pitchFamily="34" charset="0"/>
              <a:buNone/>
            </a:pPr>
            <a:r>
              <a:rPr lang="en-US" dirty="0"/>
              <a:t>La </a:t>
            </a:r>
            <a:r>
              <a:rPr lang="en-US" dirty="0" err="1"/>
              <a:t>realidad</a:t>
            </a:r>
            <a:endParaRPr lang="en-US" dirty="0"/>
          </a:p>
        </p:txBody>
      </p:sp>
    </p:spTree>
    <p:extLst>
      <p:ext uri="{BB962C8B-B14F-4D97-AF65-F5344CB8AC3E}">
        <p14:creationId xmlns:p14="http://schemas.microsoft.com/office/powerpoint/2010/main" val="31769908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4DC2-7AD7-0535-CF22-8AC3D79B1D94}"/>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20BC482-1130-6BFF-6E31-2A24D3746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14DCE1F8-77A4-1C77-0471-CDEF79E9E3D6}"/>
              </a:ext>
            </a:extLst>
          </p:cNvPr>
          <p:cNvSpPr>
            <a:spLocks noGrp="1"/>
          </p:cNvSpPr>
          <p:nvPr>
            <p:ph type="title"/>
          </p:nvPr>
        </p:nvSpPr>
        <p:spPr/>
        <p:txBody>
          <a:bodyPr/>
          <a:lstStyle/>
          <a:p>
            <a:pPr algn="ctr"/>
            <a:r>
              <a:rPr lang="es-CO" dirty="0" err="1"/>
              <a:t>Retropropagación</a:t>
            </a:r>
            <a:endParaRPr lang="en-US" dirty="0"/>
          </a:p>
        </p:txBody>
      </p:sp>
      <p:sp>
        <p:nvSpPr>
          <p:cNvPr id="3" name="Text Placeholder 2">
            <a:extLst>
              <a:ext uri="{FF2B5EF4-FFF2-40B4-BE49-F238E27FC236}">
                <a16:creationId xmlns:a16="http://schemas.microsoft.com/office/drawing/2014/main" id="{708DBB41-01C2-37F4-7D36-0F99D4DD061E}"/>
              </a:ext>
            </a:extLst>
          </p:cNvPr>
          <p:cNvSpPr>
            <a:spLocks noGrp="1"/>
          </p:cNvSpPr>
          <p:nvPr>
            <p:ph type="body" sz="quarter" idx="10"/>
          </p:nvPr>
        </p:nvSpPr>
        <p:spPr>
          <a:xfrm>
            <a:off x="701145" y="2012905"/>
            <a:ext cx="1628997" cy="820058"/>
          </a:xfrm>
        </p:spPr>
        <p:txBody>
          <a:bodyPr>
            <a:normAutofit/>
          </a:bodyPr>
          <a:lstStyle/>
          <a:p>
            <a:pPr marL="0" indent="0" algn="ctr">
              <a:buNone/>
            </a:pPr>
            <a:r>
              <a:rPr lang="en-US" dirty="0" err="1">
                <a:solidFill>
                  <a:srgbClr val="C00000"/>
                </a:solidFill>
              </a:rPr>
              <a:t>Ajustar</a:t>
            </a:r>
            <a:endParaRPr lang="en-US" dirty="0">
              <a:solidFill>
                <a:srgbClr val="C00000"/>
              </a:solidFill>
            </a:endParaRPr>
          </a:p>
          <a:p>
            <a:pPr marL="0" indent="0" algn="ctr">
              <a:buNone/>
            </a:pPr>
            <a:r>
              <a:rPr lang="en-US" dirty="0">
                <a:solidFill>
                  <a:srgbClr val="C00000"/>
                </a:solidFill>
              </a:rPr>
              <a:t>pesos</a:t>
            </a:r>
          </a:p>
        </p:txBody>
      </p:sp>
      <p:cxnSp>
        <p:nvCxnSpPr>
          <p:cNvPr id="9" name="Conector recto de flecha 8">
            <a:extLst>
              <a:ext uri="{FF2B5EF4-FFF2-40B4-BE49-F238E27FC236}">
                <a16:creationId xmlns:a16="http://schemas.microsoft.com/office/drawing/2014/main" id="{ED440BF2-4602-8F5E-2919-44FA29772076}"/>
              </a:ext>
            </a:extLst>
          </p:cNvPr>
          <p:cNvCxnSpPr/>
          <p:nvPr/>
        </p:nvCxnSpPr>
        <p:spPr>
          <a:xfrm>
            <a:off x="2189747" y="2246898"/>
            <a:ext cx="577516" cy="0"/>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 name="Conector recto de flecha 9">
            <a:extLst>
              <a:ext uri="{FF2B5EF4-FFF2-40B4-BE49-F238E27FC236}">
                <a16:creationId xmlns:a16="http://schemas.microsoft.com/office/drawing/2014/main" id="{4440DADF-EEF7-9D16-DE6D-EB30CC6EAB89}"/>
              </a:ext>
            </a:extLst>
          </p:cNvPr>
          <p:cNvCxnSpPr>
            <a:cxnSpLocks/>
          </p:cNvCxnSpPr>
          <p:nvPr/>
        </p:nvCxnSpPr>
        <p:spPr>
          <a:xfrm>
            <a:off x="5018061" y="1323483"/>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ector recto de flecha 10">
            <a:extLst>
              <a:ext uri="{FF2B5EF4-FFF2-40B4-BE49-F238E27FC236}">
                <a16:creationId xmlns:a16="http://schemas.microsoft.com/office/drawing/2014/main" id="{86FD4435-6647-8EA5-A4BB-164DE374AFF5}"/>
              </a:ext>
            </a:extLst>
          </p:cNvPr>
          <p:cNvCxnSpPr>
            <a:cxnSpLocks/>
          </p:cNvCxnSpPr>
          <p:nvPr/>
        </p:nvCxnSpPr>
        <p:spPr>
          <a:xfrm>
            <a:off x="3268841" y="1323483"/>
            <a:ext cx="865220" cy="0"/>
          </a:xfrm>
          <a:prstGeom prst="straightConnector1">
            <a:avLst/>
          </a:prstGeom>
          <a:ln w="5715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ector recto de flecha 12">
            <a:extLst>
              <a:ext uri="{FF2B5EF4-FFF2-40B4-BE49-F238E27FC236}">
                <a16:creationId xmlns:a16="http://schemas.microsoft.com/office/drawing/2014/main" id="{7B95A8F0-68C2-E761-891B-F315706CFF49}"/>
              </a:ext>
            </a:extLst>
          </p:cNvPr>
          <p:cNvCxnSpPr>
            <a:cxnSpLocks/>
          </p:cNvCxnSpPr>
          <p:nvPr/>
        </p:nvCxnSpPr>
        <p:spPr>
          <a:xfrm>
            <a:off x="3268841" y="1461321"/>
            <a:ext cx="865220" cy="1992348"/>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ector recto de flecha 13">
            <a:extLst>
              <a:ext uri="{FF2B5EF4-FFF2-40B4-BE49-F238E27FC236}">
                <a16:creationId xmlns:a16="http://schemas.microsoft.com/office/drawing/2014/main" id="{3393B1DF-544C-1343-21EF-B233889031E5}"/>
              </a:ext>
            </a:extLst>
          </p:cNvPr>
          <p:cNvCxnSpPr>
            <a:cxnSpLocks/>
          </p:cNvCxnSpPr>
          <p:nvPr/>
        </p:nvCxnSpPr>
        <p:spPr>
          <a:xfrm flipV="1">
            <a:off x="3226506" y="1528118"/>
            <a:ext cx="844780" cy="828284"/>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ector recto de flecha 14">
            <a:extLst>
              <a:ext uri="{FF2B5EF4-FFF2-40B4-BE49-F238E27FC236}">
                <a16:creationId xmlns:a16="http://schemas.microsoft.com/office/drawing/2014/main" id="{FA2023AA-4DB2-8286-1810-669CA0ACDA00}"/>
              </a:ext>
            </a:extLst>
          </p:cNvPr>
          <p:cNvCxnSpPr>
            <a:cxnSpLocks/>
          </p:cNvCxnSpPr>
          <p:nvPr/>
        </p:nvCxnSpPr>
        <p:spPr>
          <a:xfrm>
            <a:off x="3328209" y="1453300"/>
            <a:ext cx="814924" cy="100419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ector recto de flecha 15">
            <a:extLst>
              <a:ext uri="{FF2B5EF4-FFF2-40B4-BE49-F238E27FC236}">
                <a16:creationId xmlns:a16="http://schemas.microsoft.com/office/drawing/2014/main" id="{AC89FD5A-2C45-7410-4275-FB8F8681B377}"/>
              </a:ext>
            </a:extLst>
          </p:cNvPr>
          <p:cNvCxnSpPr>
            <a:cxnSpLocks/>
          </p:cNvCxnSpPr>
          <p:nvPr/>
        </p:nvCxnSpPr>
        <p:spPr>
          <a:xfrm flipV="1">
            <a:off x="3283870" y="2487278"/>
            <a:ext cx="859263" cy="149977"/>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ector recto de flecha 16">
            <a:extLst>
              <a:ext uri="{FF2B5EF4-FFF2-40B4-BE49-F238E27FC236}">
                <a16:creationId xmlns:a16="http://schemas.microsoft.com/office/drawing/2014/main" id="{AD19DE58-ADD2-2446-6313-AF2CDDF7E059}"/>
              </a:ext>
            </a:extLst>
          </p:cNvPr>
          <p:cNvCxnSpPr>
            <a:cxnSpLocks/>
          </p:cNvCxnSpPr>
          <p:nvPr/>
        </p:nvCxnSpPr>
        <p:spPr>
          <a:xfrm flipV="1">
            <a:off x="3234799" y="1523112"/>
            <a:ext cx="1005223" cy="189520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4ABD054F-1B27-BA07-B92E-05041895A7FF}"/>
              </a:ext>
            </a:extLst>
          </p:cNvPr>
          <p:cNvCxnSpPr>
            <a:cxnSpLocks/>
          </p:cNvCxnSpPr>
          <p:nvPr/>
        </p:nvCxnSpPr>
        <p:spPr>
          <a:xfrm>
            <a:off x="3279334" y="2824644"/>
            <a:ext cx="758472" cy="82939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ector recto de flecha 18">
            <a:extLst>
              <a:ext uri="{FF2B5EF4-FFF2-40B4-BE49-F238E27FC236}">
                <a16:creationId xmlns:a16="http://schemas.microsoft.com/office/drawing/2014/main" id="{A599EAC6-FA76-0BF6-7F69-CE2860A90432}"/>
              </a:ext>
            </a:extLst>
          </p:cNvPr>
          <p:cNvCxnSpPr>
            <a:cxnSpLocks/>
          </p:cNvCxnSpPr>
          <p:nvPr/>
        </p:nvCxnSpPr>
        <p:spPr>
          <a:xfrm>
            <a:off x="3226506" y="3605706"/>
            <a:ext cx="821793" cy="22588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ector recto de flecha 19">
            <a:extLst>
              <a:ext uri="{FF2B5EF4-FFF2-40B4-BE49-F238E27FC236}">
                <a16:creationId xmlns:a16="http://schemas.microsoft.com/office/drawing/2014/main" id="{261EE04A-66A3-A4A8-AEA8-B31519C67DC8}"/>
              </a:ext>
            </a:extLst>
          </p:cNvPr>
          <p:cNvCxnSpPr>
            <a:cxnSpLocks/>
          </p:cNvCxnSpPr>
          <p:nvPr/>
        </p:nvCxnSpPr>
        <p:spPr>
          <a:xfrm>
            <a:off x="4850770" y="1510795"/>
            <a:ext cx="1105468" cy="209491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6B7FF76C-01CF-5DF3-9D8B-F4472823194E}"/>
              </a:ext>
            </a:extLst>
          </p:cNvPr>
          <p:cNvCxnSpPr>
            <a:cxnSpLocks/>
          </p:cNvCxnSpPr>
          <p:nvPr/>
        </p:nvCxnSpPr>
        <p:spPr>
          <a:xfrm>
            <a:off x="5008353" y="2487279"/>
            <a:ext cx="944023" cy="135953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8E422918-168F-0734-C24C-0DF6F9E2948F}"/>
              </a:ext>
            </a:extLst>
          </p:cNvPr>
          <p:cNvCxnSpPr>
            <a:cxnSpLocks/>
          </p:cNvCxnSpPr>
          <p:nvPr/>
        </p:nvCxnSpPr>
        <p:spPr>
          <a:xfrm>
            <a:off x="5025875" y="3801915"/>
            <a:ext cx="874777" cy="132300"/>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BF6CB67C-021E-346F-4815-D8F08705BDF2}"/>
              </a:ext>
            </a:extLst>
          </p:cNvPr>
          <p:cNvCxnSpPr>
            <a:cxnSpLocks/>
          </p:cNvCxnSpPr>
          <p:nvPr/>
        </p:nvCxnSpPr>
        <p:spPr>
          <a:xfrm>
            <a:off x="5013229" y="2422934"/>
            <a:ext cx="860344" cy="40481"/>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ector recto de flecha 23">
            <a:extLst>
              <a:ext uri="{FF2B5EF4-FFF2-40B4-BE49-F238E27FC236}">
                <a16:creationId xmlns:a16="http://schemas.microsoft.com/office/drawing/2014/main" id="{D108DA55-3F4A-4ADF-87F4-AC58220B9C56}"/>
              </a:ext>
            </a:extLst>
          </p:cNvPr>
          <p:cNvCxnSpPr>
            <a:cxnSpLocks/>
          </p:cNvCxnSpPr>
          <p:nvPr/>
        </p:nvCxnSpPr>
        <p:spPr>
          <a:xfrm flipV="1">
            <a:off x="5035472" y="1553147"/>
            <a:ext cx="902910" cy="672788"/>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EF75D8CE-7B04-C274-78A8-D902B04A8CF4}"/>
              </a:ext>
            </a:extLst>
          </p:cNvPr>
          <p:cNvCxnSpPr>
            <a:cxnSpLocks/>
          </p:cNvCxnSpPr>
          <p:nvPr/>
        </p:nvCxnSpPr>
        <p:spPr>
          <a:xfrm flipV="1">
            <a:off x="3268841" y="2696545"/>
            <a:ext cx="864585" cy="87322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B5340B2D-49BB-41D5-9FF3-608558DA5586}"/>
              </a:ext>
            </a:extLst>
          </p:cNvPr>
          <p:cNvCxnSpPr>
            <a:cxnSpLocks/>
          </p:cNvCxnSpPr>
          <p:nvPr/>
        </p:nvCxnSpPr>
        <p:spPr>
          <a:xfrm flipV="1">
            <a:off x="4966568" y="1729253"/>
            <a:ext cx="1036806" cy="1789396"/>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ector recto de flecha 26">
            <a:extLst>
              <a:ext uri="{FF2B5EF4-FFF2-40B4-BE49-F238E27FC236}">
                <a16:creationId xmlns:a16="http://schemas.microsoft.com/office/drawing/2014/main" id="{2CFDDF11-8481-C7CC-DE50-4F037BF1B3A6}"/>
              </a:ext>
            </a:extLst>
          </p:cNvPr>
          <p:cNvCxnSpPr>
            <a:cxnSpLocks/>
          </p:cNvCxnSpPr>
          <p:nvPr/>
        </p:nvCxnSpPr>
        <p:spPr>
          <a:xfrm flipV="1">
            <a:off x="5008353" y="2667480"/>
            <a:ext cx="927344" cy="986555"/>
          </a:xfrm>
          <a:prstGeom prst="straightConnector1">
            <a:avLst/>
          </a:prstGeom>
          <a:ln w="28575">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ector recto de flecha 27">
            <a:extLst>
              <a:ext uri="{FF2B5EF4-FFF2-40B4-BE49-F238E27FC236}">
                <a16:creationId xmlns:a16="http://schemas.microsoft.com/office/drawing/2014/main" id="{BFBEFAE3-927E-49A7-B31A-5E3069351209}"/>
              </a:ext>
            </a:extLst>
          </p:cNvPr>
          <p:cNvCxnSpPr/>
          <p:nvPr/>
        </p:nvCxnSpPr>
        <p:spPr>
          <a:xfrm>
            <a:off x="6348662" y="2267043"/>
            <a:ext cx="577516" cy="0"/>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 Placeholder 2">
            <a:extLst>
              <a:ext uri="{FF2B5EF4-FFF2-40B4-BE49-F238E27FC236}">
                <a16:creationId xmlns:a16="http://schemas.microsoft.com/office/drawing/2014/main" id="{805627CA-8C50-9AA2-BB56-316CDFFD6DE0}"/>
              </a:ext>
            </a:extLst>
          </p:cNvPr>
          <p:cNvSpPr txBox="1">
            <a:spLocks/>
          </p:cNvSpPr>
          <p:nvPr/>
        </p:nvSpPr>
        <p:spPr>
          <a:xfrm>
            <a:off x="6813858" y="2100609"/>
            <a:ext cx="1628997" cy="421195"/>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C00000"/>
                </a:solidFill>
              </a:rPr>
              <a:t>¡ERROR!</a:t>
            </a:r>
          </a:p>
        </p:txBody>
      </p:sp>
      <p:sp>
        <p:nvSpPr>
          <p:cNvPr id="30" name="Text Placeholder 2">
            <a:extLst>
              <a:ext uri="{FF2B5EF4-FFF2-40B4-BE49-F238E27FC236}">
                <a16:creationId xmlns:a16="http://schemas.microsoft.com/office/drawing/2014/main" id="{A474A6A6-D36E-C50F-5509-D534C51ECC94}"/>
              </a:ext>
            </a:extLst>
          </p:cNvPr>
          <p:cNvSpPr txBox="1">
            <a:spLocks/>
          </p:cNvSpPr>
          <p:nvPr/>
        </p:nvSpPr>
        <p:spPr>
          <a:xfrm>
            <a:off x="2976746" y="4328260"/>
            <a:ext cx="3190507" cy="421195"/>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err="1">
                <a:solidFill>
                  <a:srgbClr val="24397F"/>
                </a:solidFill>
              </a:rPr>
              <a:t>Propagación</a:t>
            </a:r>
            <a:r>
              <a:rPr lang="en-US" dirty="0">
                <a:solidFill>
                  <a:srgbClr val="24397F"/>
                </a:solidFill>
              </a:rPr>
              <a:t> </a:t>
            </a:r>
            <a:r>
              <a:rPr lang="en-US" dirty="0" err="1">
                <a:solidFill>
                  <a:srgbClr val="24397F"/>
                </a:solidFill>
              </a:rPr>
              <a:t>hacia</a:t>
            </a:r>
            <a:r>
              <a:rPr lang="en-US" dirty="0">
                <a:solidFill>
                  <a:srgbClr val="24397F"/>
                </a:solidFill>
              </a:rPr>
              <a:t> </a:t>
            </a:r>
            <a:r>
              <a:rPr lang="en-US" dirty="0" err="1">
                <a:solidFill>
                  <a:srgbClr val="24397F"/>
                </a:solidFill>
              </a:rPr>
              <a:t>atrás</a:t>
            </a:r>
            <a:endParaRPr lang="en-US" dirty="0">
              <a:solidFill>
                <a:srgbClr val="24397F"/>
              </a:solidFill>
            </a:endParaRPr>
          </a:p>
        </p:txBody>
      </p:sp>
      <p:cxnSp>
        <p:nvCxnSpPr>
          <p:cNvPr id="12" name="Conector recto de flecha 11">
            <a:extLst>
              <a:ext uri="{FF2B5EF4-FFF2-40B4-BE49-F238E27FC236}">
                <a16:creationId xmlns:a16="http://schemas.microsoft.com/office/drawing/2014/main" id="{7A3EA0C2-37F0-15C6-3A06-414509C39DF8}"/>
              </a:ext>
            </a:extLst>
          </p:cNvPr>
          <p:cNvCxnSpPr>
            <a:cxnSpLocks/>
          </p:cNvCxnSpPr>
          <p:nvPr/>
        </p:nvCxnSpPr>
        <p:spPr>
          <a:xfrm>
            <a:off x="5008353" y="1453300"/>
            <a:ext cx="874928" cy="81976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4790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E040C-D332-8D09-745E-17BE490A9DF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D7B051A9-9D09-EC29-0651-E3235ADD5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32F0341-AF9A-66AF-B946-695A160D80CF}"/>
              </a:ext>
            </a:extLst>
          </p:cNvPr>
          <p:cNvSpPr>
            <a:spLocks noGrp="1"/>
          </p:cNvSpPr>
          <p:nvPr>
            <p:ph type="title"/>
          </p:nvPr>
        </p:nvSpPr>
        <p:spPr/>
        <p:txBody>
          <a:bodyPr/>
          <a:lstStyle/>
          <a:p>
            <a:pPr algn="ctr"/>
            <a:r>
              <a:rPr lang="es-CO" b="1" dirty="0"/>
              <a:t>Pros y Contras de Redes Neuronales</a:t>
            </a:r>
            <a:endParaRPr lang="es-CO" dirty="0"/>
          </a:p>
        </p:txBody>
      </p:sp>
      <p:sp>
        <p:nvSpPr>
          <p:cNvPr id="3" name="Text Placeholder 2">
            <a:extLst>
              <a:ext uri="{FF2B5EF4-FFF2-40B4-BE49-F238E27FC236}">
                <a16:creationId xmlns:a16="http://schemas.microsoft.com/office/drawing/2014/main" id="{EF5704A0-A5AB-627A-4774-F8361484E555}"/>
              </a:ext>
            </a:extLst>
          </p:cNvPr>
          <p:cNvSpPr>
            <a:spLocks noGrp="1"/>
          </p:cNvSpPr>
          <p:nvPr>
            <p:ph type="body" sz="quarter" idx="10"/>
          </p:nvPr>
        </p:nvSpPr>
        <p:spPr>
          <a:xfrm>
            <a:off x="738544" y="1453087"/>
            <a:ext cx="3992453" cy="3155008"/>
          </a:xfrm>
        </p:spPr>
        <p:txBody>
          <a:bodyPr>
            <a:normAutofit fontScale="92500"/>
          </a:bodyPr>
          <a:lstStyle/>
          <a:p>
            <a:pPr marL="0" indent="0">
              <a:buNone/>
            </a:pPr>
            <a:r>
              <a:rPr lang="es-MX" sz="1500" dirty="0"/>
              <a:t>✅ </a:t>
            </a:r>
            <a:r>
              <a:rPr lang="es-MX" sz="1500" b="1" dirty="0"/>
              <a:t>Pros:</a:t>
            </a:r>
            <a:endParaRPr lang="es-MX" sz="1500" dirty="0"/>
          </a:p>
          <a:p>
            <a:pPr>
              <a:buFont typeface="Arial" panose="020B0604020202020204" pitchFamily="34" charset="0"/>
              <a:buChar char="•"/>
            </a:pPr>
            <a:r>
              <a:rPr lang="es-MX" sz="1500" dirty="0"/>
              <a:t>Las transformaciones complejas pueden tener éxito donde otros modelos fallan.</a:t>
            </a:r>
          </a:p>
          <a:p>
            <a:pPr>
              <a:buFont typeface="Arial" panose="020B0604020202020204" pitchFamily="34" charset="0"/>
              <a:buChar char="•"/>
            </a:pPr>
            <a:r>
              <a:rPr lang="es-MX" sz="1500" dirty="0"/>
              <a:t>Son los mejores en </a:t>
            </a:r>
            <a:r>
              <a:rPr lang="es-MX" sz="1500" b="1" dirty="0"/>
              <a:t>ajuste (</a:t>
            </a:r>
            <a:r>
              <a:rPr lang="es-MX" sz="1500" b="1" dirty="0" err="1"/>
              <a:t>fitting</a:t>
            </a:r>
            <a:r>
              <a:rPr lang="es-MX" sz="1500" b="1" dirty="0"/>
              <a:t>)</a:t>
            </a:r>
            <a:r>
              <a:rPr lang="es-MX" sz="1500" dirty="0"/>
              <a:t>.</a:t>
            </a:r>
          </a:p>
          <a:p>
            <a:pPr>
              <a:buFont typeface="Arial" panose="020B0604020202020204" pitchFamily="34" charset="0"/>
              <a:buChar char="•"/>
            </a:pPr>
            <a:endParaRPr lang="es-MX" sz="1500" dirty="0"/>
          </a:p>
          <a:p>
            <a:pPr marL="0" indent="0">
              <a:buNone/>
            </a:pPr>
            <a:r>
              <a:rPr lang="es-MX" sz="1500" dirty="0"/>
              <a:t>❌ </a:t>
            </a:r>
            <a:r>
              <a:rPr lang="es-MX" sz="1500" b="1" dirty="0"/>
              <a:t>Contras:</a:t>
            </a:r>
            <a:endParaRPr lang="es-MX" sz="1500" dirty="0"/>
          </a:p>
          <a:p>
            <a:pPr>
              <a:buFont typeface="Arial" panose="020B0604020202020204" pitchFamily="34" charset="0"/>
              <a:buChar char="•"/>
            </a:pPr>
            <a:r>
              <a:rPr lang="es-MX" sz="1500" dirty="0"/>
              <a:t>Requieren más esfuerzo y recursos para entrenar que modelos más simples.</a:t>
            </a:r>
          </a:p>
          <a:p>
            <a:pPr>
              <a:buFont typeface="Arial" panose="020B0604020202020204" pitchFamily="34" charset="0"/>
              <a:buChar char="•"/>
            </a:pPr>
            <a:r>
              <a:rPr lang="es-MX" sz="1500" dirty="0"/>
              <a:t>Más difíciles de depurar.</a:t>
            </a:r>
          </a:p>
          <a:p>
            <a:pPr>
              <a:buFont typeface="Arial" panose="020B0604020202020204" pitchFamily="34" charset="0"/>
              <a:buChar char="•"/>
            </a:pPr>
            <a:r>
              <a:rPr lang="es-MX" sz="1500" dirty="0"/>
              <a:t>Son los mejores en </a:t>
            </a:r>
            <a:r>
              <a:rPr lang="es-MX" sz="1500" b="1" dirty="0"/>
              <a:t>sobreajuste (</a:t>
            </a:r>
            <a:r>
              <a:rPr lang="es-MX" sz="1500" b="1" dirty="0" err="1"/>
              <a:t>overfitting</a:t>
            </a:r>
            <a:r>
              <a:rPr lang="es-MX" sz="1500" b="1" dirty="0"/>
              <a:t>)</a:t>
            </a:r>
            <a:r>
              <a:rPr lang="es-MX" sz="1500" dirty="0"/>
              <a:t>.</a:t>
            </a:r>
          </a:p>
          <a:p>
            <a:pPr>
              <a:buFont typeface="Arial" panose="020B0604020202020204" pitchFamily="34" charset="0"/>
              <a:buChar char="•"/>
            </a:pPr>
            <a:endParaRPr lang="es-MX" sz="1400" dirty="0"/>
          </a:p>
        </p:txBody>
      </p:sp>
      <p:pic>
        <p:nvPicPr>
          <p:cNvPr id="10" name="Marcador de posición de imagen 9">
            <a:extLst>
              <a:ext uri="{FF2B5EF4-FFF2-40B4-BE49-F238E27FC236}">
                <a16:creationId xmlns:a16="http://schemas.microsoft.com/office/drawing/2014/main" id="{5576F0C5-6E19-6BA4-8EB1-441C6CFFAEA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9975" r="29975"/>
          <a:stretch/>
        </p:blipFill>
        <p:spPr>
          <a:xfrm>
            <a:off x="5067880" y="1071955"/>
            <a:ext cx="2668425" cy="3731110"/>
          </a:xfrm>
        </p:spPr>
      </p:pic>
    </p:spTree>
    <p:extLst>
      <p:ext uri="{BB962C8B-B14F-4D97-AF65-F5344CB8AC3E}">
        <p14:creationId xmlns:p14="http://schemas.microsoft.com/office/powerpoint/2010/main" val="304968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28C81-80E7-47C5-5A68-650F6D162C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5C690-C25E-EFA9-E0C6-4A69CCEEBFE3}"/>
              </a:ext>
            </a:extLst>
          </p:cNvPr>
          <p:cNvSpPr>
            <a:spLocks noGrp="1"/>
          </p:cNvSpPr>
          <p:nvPr>
            <p:ph type="title"/>
          </p:nvPr>
        </p:nvSpPr>
        <p:spPr>
          <a:xfrm>
            <a:off x="2216178" y="232903"/>
            <a:ext cx="4711643" cy="548640"/>
          </a:xfrm>
        </p:spPr>
        <p:txBody>
          <a:bodyPr/>
          <a:lstStyle/>
          <a:p>
            <a:pPr algn="ctr"/>
            <a:r>
              <a:rPr lang="pt-BR" sz="1600" dirty="0"/>
              <a:t>https://playground.tensorflow.org/​</a:t>
            </a:r>
            <a:endParaRPr lang="en-US" sz="1600" dirty="0"/>
          </a:p>
        </p:txBody>
      </p:sp>
      <p:pic>
        <p:nvPicPr>
          <p:cNvPr id="7" name="Imagen 6">
            <a:extLst>
              <a:ext uri="{FF2B5EF4-FFF2-40B4-BE49-F238E27FC236}">
                <a16:creationId xmlns:a16="http://schemas.microsoft.com/office/drawing/2014/main" id="{40DC6CDB-7549-ADB1-DAF7-1367F87F5197}"/>
              </a:ext>
            </a:extLst>
          </p:cNvPr>
          <p:cNvPicPr>
            <a:picLocks noChangeAspect="1"/>
          </p:cNvPicPr>
          <p:nvPr/>
        </p:nvPicPr>
        <p:blipFill>
          <a:blip r:embed="rId2"/>
          <a:stretch>
            <a:fillRect/>
          </a:stretch>
        </p:blipFill>
        <p:spPr>
          <a:xfrm>
            <a:off x="2676259" y="1014147"/>
            <a:ext cx="3791479" cy="3801005"/>
          </a:xfrm>
          <a:prstGeom prst="rect">
            <a:avLst/>
          </a:prstGeom>
        </p:spPr>
      </p:pic>
    </p:spTree>
    <p:extLst>
      <p:ext uri="{BB962C8B-B14F-4D97-AF65-F5344CB8AC3E}">
        <p14:creationId xmlns:p14="http://schemas.microsoft.com/office/powerpoint/2010/main" val="40220431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AADF9-B111-AB32-F908-1C61E077A1B8}"/>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D493C9C2-4D95-8D19-E2B2-B8B1651A2E1D}"/>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a:extLst>
              <a:ext uri="{FF2B5EF4-FFF2-40B4-BE49-F238E27FC236}">
                <a16:creationId xmlns:a16="http://schemas.microsoft.com/office/drawing/2014/main" id="{8D986761-4B36-D4C3-D33D-AEA247648A3B}"/>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291367">
            <a:off x="4792970" y="-8775"/>
            <a:ext cx="5161052" cy="5161052"/>
          </a:xfrm>
          <a:prstGeom prst="rect">
            <a:avLst/>
          </a:prstGeom>
        </p:spPr>
      </p:pic>
      <p:pic>
        <p:nvPicPr>
          <p:cNvPr id="1026" name="Picture 2" descr="Qué es el Código fuente? Explicación fácil">
            <a:extLst>
              <a:ext uri="{FF2B5EF4-FFF2-40B4-BE49-F238E27FC236}">
                <a16:creationId xmlns:a16="http://schemas.microsoft.com/office/drawing/2014/main" id="{FF455597-D35F-4C42-B91B-362E8BCEC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449" y="1392151"/>
            <a:ext cx="4422658" cy="235875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de flecha 7">
            <a:extLst>
              <a:ext uri="{FF2B5EF4-FFF2-40B4-BE49-F238E27FC236}">
                <a16:creationId xmlns:a16="http://schemas.microsoft.com/office/drawing/2014/main" id="{810A827C-020E-26E3-4D97-494CE01AB0C2}"/>
              </a:ext>
            </a:extLst>
          </p:cNvPr>
          <p:cNvCxnSpPr/>
          <p:nvPr/>
        </p:nvCxnSpPr>
        <p:spPr>
          <a:xfrm>
            <a:off x="1917700" y="2571750"/>
            <a:ext cx="5092700" cy="0"/>
          </a:xfrm>
          <a:prstGeom prst="straightConnector1">
            <a:avLst/>
          </a:prstGeom>
          <a:ln>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015FF95C-E5CF-A973-219A-3DFDFA32E7AA}"/>
              </a:ext>
            </a:extLst>
          </p:cNvPr>
          <p:cNvSpPr>
            <a:spLocks noGrp="1"/>
          </p:cNvSpPr>
          <p:nvPr>
            <p:ph type="title"/>
          </p:nvPr>
        </p:nvSpPr>
        <p:spPr>
          <a:xfrm>
            <a:off x="520756" y="2352428"/>
            <a:ext cx="1308043" cy="438643"/>
          </a:xfrm>
          <a:ln>
            <a:solidFill>
              <a:schemeClr val="bg1"/>
            </a:solidFill>
          </a:ln>
        </p:spPr>
        <p:txBody>
          <a:bodyPr anchor="ctr"/>
          <a:lstStyle/>
          <a:p>
            <a:pPr algn="ctr"/>
            <a:r>
              <a:rPr lang="pt-BR" sz="1600" dirty="0">
                <a:solidFill>
                  <a:schemeClr val="bg1"/>
                </a:solidFill>
              </a:rPr>
              <a:t>Entrada</a:t>
            </a:r>
            <a:endParaRPr lang="en-US" sz="1600" dirty="0">
              <a:solidFill>
                <a:schemeClr val="bg1"/>
              </a:solidFill>
            </a:endParaRPr>
          </a:p>
        </p:txBody>
      </p:sp>
      <p:sp>
        <p:nvSpPr>
          <p:cNvPr id="4" name="Text Placeholder 3">
            <a:extLst>
              <a:ext uri="{FF2B5EF4-FFF2-40B4-BE49-F238E27FC236}">
                <a16:creationId xmlns:a16="http://schemas.microsoft.com/office/drawing/2014/main" id="{DC081169-FAA3-E572-497B-12932E57E593}"/>
              </a:ext>
            </a:extLst>
          </p:cNvPr>
          <p:cNvSpPr>
            <a:spLocks noGrp="1"/>
          </p:cNvSpPr>
          <p:nvPr>
            <p:ph type="body" sz="quarter" idx="11"/>
          </p:nvPr>
        </p:nvSpPr>
        <p:spPr>
          <a:xfrm>
            <a:off x="3429028" y="2269989"/>
            <a:ext cx="2285943" cy="603521"/>
          </a:xfrm>
          <a:solidFill>
            <a:schemeClr val="bg1"/>
          </a:solidFill>
        </p:spPr>
        <p:txBody>
          <a:bodyPr anchor="ctr">
            <a:normAutofit/>
          </a:bodyPr>
          <a:lstStyle/>
          <a:p>
            <a:pPr algn="ctr"/>
            <a:r>
              <a:rPr lang="es-MX" sz="1800" dirty="0">
                <a:solidFill>
                  <a:schemeClr val="tx1">
                    <a:lumMod val="85000"/>
                    <a:lumOff val="15000"/>
                  </a:schemeClr>
                </a:solidFill>
              </a:rPr>
              <a:t>Instrucciones</a:t>
            </a:r>
            <a:endParaRPr lang="es-CO" sz="1800" dirty="0">
              <a:solidFill>
                <a:schemeClr val="tx1">
                  <a:lumMod val="85000"/>
                  <a:lumOff val="15000"/>
                </a:schemeClr>
              </a:solidFill>
            </a:endParaRPr>
          </a:p>
        </p:txBody>
      </p:sp>
      <p:sp>
        <p:nvSpPr>
          <p:cNvPr id="11" name="Title 1">
            <a:extLst>
              <a:ext uri="{FF2B5EF4-FFF2-40B4-BE49-F238E27FC236}">
                <a16:creationId xmlns:a16="http://schemas.microsoft.com/office/drawing/2014/main" id="{AF34F0E1-BF76-9BCD-A8E9-7F453D2F36F6}"/>
              </a:ext>
            </a:extLst>
          </p:cNvPr>
          <p:cNvSpPr txBox="1">
            <a:spLocks/>
          </p:cNvSpPr>
          <p:nvPr/>
        </p:nvSpPr>
        <p:spPr>
          <a:xfrm>
            <a:off x="7124758" y="2352205"/>
            <a:ext cx="1155700" cy="438644"/>
          </a:xfrm>
          <a:prstGeom prst="rect">
            <a:avLst/>
          </a:prstGeom>
          <a:ln>
            <a:solidFill>
              <a:schemeClr val="bg1"/>
            </a:solidFill>
          </a:ln>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CO" sz="1600" dirty="0">
                <a:solidFill>
                  <a:schemeClr val="bg1"/>
                </a:solidFill>
              </a:rPr>
              <a:t>Salida</a:t>
            </a:r>
          </a:p>
        </p:txBody>
      </p:sp>
    </p:spTree>
    <p:extLst>
      <p:ext uri="{BB962C8B-B14F-4D97-AF65-F5344CB8AC3E}">
        <p14:creationId xmlns:p14="http://schemas.microsoft.com/office/powerpoint/2010/main" val="1507292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1E4F1-92DD-B740-664D-B6E74841896B}"/>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EDE1A80F-BB6E-390F-2739-CDE7450F3BE2}"/>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E4EC5346-8C65-82F9-D9F0-46B7009BE5CD}"/>
              </a:ext>
            </a:extLst>
          </p:cNvPr>
          <p:cNvSpPr>
            <a:spLocks noGrp="1"/>
          </p:cNvSpPr>
          <p:nvPr>
            <p:ph type="title"/>
          </p:nvPr>
        </p:nvSpPr>
        <p:spPr/>
        <p:txBody>
          <a:bodyPr/>
          <a:lstStyle/>
          <a:p>
            <a:r>
              <a:rPr lang="en-US" dirty="0" err="1"/>
              <a:t>Componentes</a:t>
            </a:r>
            <a:r>
              <a:rPr lang="en-US" dirty="0"/>
              <a:t> del </a:t>
            </a:r>
            <a:r>
              <a:rPr lang="en-US" dirty="0" err="1"/>
              <a:t>Resultado</a:t>
            </a:r>
            <a:r>
              <a:rPr lang="es-MX" dirty="0"/>
              <a:t> 🔤</a:t>
            </a:r>
            <a:endParaRPr lang="en-US" dirty="0"/>
          </a:p>
        </p:txBody>
      </p:sp>
      <p:sp>
        <p:nvSpPr>
          <p:cNvPr id="3" name="Text Placeholder 2">
            <a:extLst>
              <a:ext uri="{FF2B5EF4-FFF2-40B4-BE49-F238E27FC236}">
                <a16:creationId xmlns:a16="http://schemas.microsoft.com/office/drawing/2014/main" id="{985FC2A9-88B9-0867-845A-B7246746EF91}"/>
              </a:ext>
            </a:extLst>
          </p:cNvPr>
          <p:cNvSpPr>
            <a:spLocks noGrp="1"/>
          </p:cNvSpPr>
          <p:nvPr>
            <p:ph type="body" sz="quarter" idx="10"/>
          </p:nvPr>
        </p:nvSpPr>
        <p:spPr/>
        <p:txBody>
          <a:bodyPr>
            <a:normAutofit/>
          </a:bodyPr>
          <a:lstStyle/>
          <a:p>
            <a:pPr marL="342900" indent="-342900">
              <a:buClr>
                <a:srgbClr val="FFC000"/>
              </a:buClr>
              <a:buFont typeface="+mj-lt"/>
              <a:buAutoNum type="arabicPeriod"/>
            </a:pPr>
            <a:r>
              <a:rPr lang="en-US" dirty="0"/>
              <a:t>Calidad de la decision</a:t>
            </a:r>
          </a:p>
          <a:p>
            <a:pPr marL="342900" indent="-342900">
              <a:buClr>
                <a:srgbClr val="FFC000"/>
              </a:buClr>
              <a:buFont typeface="+mj-lt"/>
              <a:buAutoNum type="arabicPeriod"/>
            </a:pPr>
            <a:r>
              <a:rPr lang="en-US" dirty="0"/>
              <a:t>Suerte</a:t>
            </a:r>
          </a:p>
        </p:txBody>
      </p:sp>
      <p:cxnSp>
        <p:nvCxnSpPr>
          <p:cNvPr id="7" name="Conector recto 6">
            <a:extLst>
              <a:ext uri="{FF2B5EF4-FFF2-40B4-BE49-F238E27FC236}">
                <a16:creationId xmlns:a16="http://schemas.microsoft.com/office/drawing/2014/main" id="{6F3579D3-D2E3-CBD5-A051-2F7E2D7D8438}"/>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n 8">
            <a:extLst>
              <a:ext uri="{FF2B5EF4-FFF2-40B4-BE49-F238E27FC236}">
                <a16:creationId xmlns:a16="http://schemas.microsoft.com/office/drawing/2014/main" id="{84AABF30-2838-6C98-ED80-91462E0FC26E}"/>
              </a:ext>
            </a:extLst>
          </p:cNvPr>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513943" y="0"/>
            <a:ext cx="4876800" cy="4876800"/>
          </a:xfrm>
          <a:prstGeom prst="rect">
            <a:avLst/>
          </a:prstGeom>
        </p:spPr>
      </p:pic>
      <p:sp>
        <p:nvSpPr>
          <p:cNvPr id="10" name="Marcador de texto 9">
            <a:extLst>
              <a:ext uri="{FF2B5EF4-FFF2-40B4-BE49-F238E27FC236}">
                <a16:creationId xmlns:a16="http://schemas.microsoft.com/office/drawing/2014/main" id="{569EF314-573B-D765-5BD2-8F9D8D12D576}"/>
              </a:ext>
            </a:extLst>
          </p:cNvPr>
          <p:cNvSpPr>
            <a:spLocks noGrp="1"/>
          </p:cNvSpPr>
          <p:nvPr>
            <p:ph type="body" sz="quarter" idx="11"/>
          </p:nvPr>
        </p:nvSpPr>
        <p:spPr/>
        <p:txBody>
          <a:bodyPr/>
          <a:lstStyle/>
          <a:p>
            <a:endParaRPr lang="es-CO"/>
          </a:p>
        </p:txBody>
      </p:sp>
    </p:spTree>
    <p:extLst>
      <p:ext uri="{BB962C8B-B14F-4D97-AF65-F5344CB8AC3E}">
        <p14:creationId xmlns:p14="http://schemas.microsoft.com/office/powerpoint/2010/main" val="32046112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C55EF-B44B-ECD3-44DC-396B0E8CEFE2}"/>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7E0FD8FC-286B-7A78-D176-A8AB3A928AB4}"/>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Imagen 5">
            <a:extLst>
              <a:ext uri="{FF2B5EF4-FFF2-40B4-BE49-F238E27FC236}">
                <a16:creationId xmlns:a16="http://schemas.microsoft.com/office/drawing/2014/main" id="{6ADDF610-B43E-5100-ADF9-82F210122E93}"/>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291367">
            <a:off x="4792970" y="-8775"/>
            <a:ext cx="5161052" cy="5161052"/>
          </a:xfrm>
          <a:prstGeom prst="rect">
            <a:avLst/>
          </a:prstGeom>
        </p:spPr>
      </p:pic>
      <p:pic>
        <p:nvPicPr>
          <p:cNvPr id="2050" name="Picture 2" descr="Machine Learning Cats and Dogs Breeds Classifier | Towards Data Science">
            <a:extLst>
              <a:ext uri="{FF2B5EF4-FFF2-40B4-BE49-F238E27FC236}">
                <a16:creationId xmlns:a16="http://schemas.microsoft.com/office/drawing/2014/main" id="{651EE6AE-E908-4C73-5660-C1F1CE5FD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715" y="971439"/>
            <a:ext cx="4586570" cy="320062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de flecha 7">
            <a:extLst>
              <a:ext uri="{FF2B5EF4-FFF2-40B4-BE49-F238E27FC236}">
                <a16:creationId xmlns:a16="http://schemas.microsoft.com/office/drawing/2014/main" id="{B8C7E577-2812-1DE3-4FF7-68618297E954}"/>
              </a:ext>
            </a:extLst>
          </p:cNvPr>
          <p:cNvCxnSpPr>
            <a:cxnSpLocks/>
          </p:cNvCxnSpPr>
          <p:nvPr/>
        </p:nvCxnSpPr>
        <p:spPr>
          <a:xfrm>
            <a:off x="1917700" y="2571750"/>
            <a:ext cx="5321300" cy="0"/>
          </a:xfrm>
          <a:prstGeom prst="straightConnector1">
            <a:avLst/>
          </a:prstGeom>
          <a:ln>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F1091F8E-0223-8C7E-80A2-3EE3D322DD6B}"/>
              </a:ext>
            </a:extLst>
          </p:cNvPr>
          <p:cNvSpPr>
            <a:spLocks noGrp="1"/>
          </p:cNvSpPr>
          <p:nvPr>
            <p:ph type="title"/>
          </p:nvPr>
        </p:nvSpPr>
        <p:spPr>
          <a:xfrm>
            <a:off x="520756" y="2352428"/>
            <a:ext cx="1308043" cy="438643"/>
          </a:xfrm>
          <a:ln>
            <a:solidFill>
              <a:schemeClr val="bg1"/>
            </a:solidFill>
          </a:ln>
        </p:spPr>
        <p:txBody>
          <a:bodyPr anchor="ctr"/>
          <a:lstStyle/>
          <a:p>
            <a:pPr algn="ctr"/>
            <a:r>
              <a:rPr lang="pt-BR" sz="1600">
                <a:solidFill>
                  <a:schemeClr val="bg1"/>
                </a:solidFill>
              </a:rPr>
              <a:t>Entrada</a:t>
            </a:r>
            <a:endParaRPr lang="en-US" sz="1600" dirty="0">
              <a:solidFill>
                <a:schemeClr val="bg1"/>
              </a:solidFill>
            </a:endParaRPr>
          </a:p>
        </p:txBody>
      </p:sp>
      <p:sp>
        <p:nvSpPr>
          <p:cNvPr id="4" name="Text Placeholder 3">
            <a:extLst>
              <a:ext uri="{FF2B5EF4-FFF2-40B4-BE49-F238E27FC236}">
                <a16:creationId xmlns:a16="http://schemas.microsoft.com/office/drawing/2014/main" id="{DF77DD63-A8D6-33A6-300F-26E1A2196AF2}"/>
              </a:ext>
            </a:extLst>
          </p:cNvPr>
          <p:cNvSpPr>
            <a:spLocks noGrp="1"/>
          </p:cNvSpPr>
          <p:nvPr>
            <p:ph type="body" sz="quarter" idx="11"/>
          </p:nvPr>
        </p:nvSpPr>
        <p:spPr>
          <a:xfrm>
            <a:off x="3429028" y="2269989"/>
            <a:ext cx="2285943" cy="603521"/>
          </a:xfrm>
          <a:solidFill>
            <a:schemeClr val="bg1"/>
          </a:solidFill>
        </p:spPr>
        <p:txBody>
          <a:bodyPr anchor="ctr">
            <a:normAutofit/>
          </a:bodyPr>
          <a:lstStyle/>
          <a:p>
            <a:pPr algn="ctr"/>
            <a:r>
              <a:rPr lang="es-MX" sz="1800" dirty="0">
                <a:solidFill>
                  <a:schemeClr val="tx1">
                    <a:lumMod val="85000"/>
                    <a:lumOff val="15000"/>
                  </a:schemeClr>
                </a:solidFill>
              </a:rPr>
              <a:t>Ejemplos</a:t>
            </a:r>
            <a:endParaRPr lang="es-CO" sz="1800" dirty="0">
              <a:solidFill>
                <a:schemeClr val="tx1">
                  <a:lumMod val="85000"/>
                  <a:lumOff val="15000"/>
                </a:schemeClr>
              </a:solidFill>
            </a:endParaRPr>
          </a:p>
        </p:txBody>
      </p:sp>
      <p:sp>
        <p:nvSpPr>
          <p:cNvPr id="11" name="Title 1">
            <a:extLst>
              <a:ext uri="{FF2B5EF4-FFF2-40B4-BE49-F238E27FC236}">
                <a16:creationId xmlns:a16="http://schemas.microsoft.com/office/drawing/2014/main" id="{C0A332AB-8C97-4CFF-822A-63CC1FEF60AE}"/>
              </a:ext>
            </a:extLst>
          </p:cNvPr>
          <p:cNvSpPr txBox="1">
            <a:spLocks/>
          </p:cNvSpPr>
          <p:nvPr/>
        </p:nvSpPr>
        <p:spPr>
          <a:xfrm>
            <a:off x="7426792" y="2352427"/>
            <a:ext cx="1155700" cy="438644"/>
          </a:xfrm>
          <a:prstGeom prst="rect">
            <a:avLst/>
          </a:prstGeom>
          <a:ln>
            <a:solidFill>
              <a:schemeClr val="bg1"/>
            </a:solidFill>
          </a:ln>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CO" sz="1600" dirty="0">
                <a:solidFill>
                  <a:schemeClr val="bg1"/>
                </a:solidFill>
              </a:rPr>
              <a:t>Salida</a:t>
            </a:r>
          </a:p>
        </p:txBody>
      </p:sp>
    </p:spTree>
    <p:extLst>
      <p:ext uri="{BB962C8B-B14F-4D97-AF65-F5344CB8AC3E}">
        <p14:creationId xmlns:p14="http://schemas.microsoft.com/office/powerpoint/2010/main" val="23340308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3EE81-2CB3-FE26-2F7B-FD8A4AADADA4}"/>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5929A798-8217-A48F-4948-C7A67E9E49E0}"/>
              </a:ext>
            </a:extLst>
          </p:cNvPr>
          <p:cNvSpPr/>
          <p:nvPr/>
        </p:nvSpPr>
        <p:spPr>
          <a:xfrm>
            <a:off x="0" y="2378"/>
            <a:ext cx="9144000" cy="5095403"/>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a:extLst>
              <a:ext uri="{FF2B5EF4-FFF2-40B4-BE49-F238E27FC236}">
                <a16:creationId xmlns:a16="http://schemas.microsoft.com/office/drawing/2014/main" id="{84FF8EBF-9A35-6FDA-5C39-1DBE8E6C949B}"/>
              </a:ext>
            </a:extLst>
          </p:cNvPr>
          <p:cNvPicPr>
            <a:picLocks noGrp="1" noRot="1" noChangeAspect="1" noMove="1" noResize="1" noEditPoints="1" noAdjustHandles="1" noChangeArrowheads="1" noChangeShapeType="1" noCrop="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291367">
            <a:off x="4568698" y="-261382"/>
            <a:ext cx="5161052" cy="5161052"/>
          </a:xfrm>
          <a:prstGeom prst="rect">
            <a:avLst/>
          </a:prstGeom>
        </p:spPr>
      </p:pic>
      <p:sp>
        <p:nvSpPr>
          <p:cNvPr id="2" name="Title 1">
            <a:extLst>
              <a:ext uri="{FF2B5EF4-FFF2-40B4-BE49-F238E27FC236}">
                <a16:creationId xmlns:a16="http://schemas.microsoft.com/office/drawing/2014/main" id="{EB96DB19-4349-FDB0-9B7B-093F302ECF6D}"/>
              </a:ext>
            </a:extLst>
          </p:cNvPr>
          <p:cNvSpPr>
            <a:spLocks noGrp="1"/>
          </p:cNvSpPr>
          <p:nvPr>
            <p:ph type="title"/>
          </p:nvPr>
        </p:nvSpPr>
        <p:spPr>
          <a:xfrm>
            <a:off x="809098" y="939800"/>
            <a:ext cx="2302402" cy="1110520"/>
          </a:xfrm>
        </p:spPr>
        <p:txBody>
          <a:bodyPr/>
          <a:lstStyle/>
          <a:p>
            <a:pPr marL="0" marR="0" lvl="0" indent="0" algn="ctr" defTabSz="685800" rtl="0" eaLnBrk="1" fontAlgn="auto" latinLnBrk="0" hangingPunct="1">
              <a:lnSpc>
                <a:spcPct val="90000"/>
              </a:lnSpc>
              <a:spcBef>
                <a:spcPts val="750"/>
              </a:spcBef>
              <a:spcAft>
                <a:spcPts val="0"/>
              </a:spcAft>
              <a:buClr>
                <a:srgbClr val="24397F"/>
              </a:buClr>
              <a:buSzTx/>
              <a:buFont typeface="Arial" panose="020B0604020202020204" pitchFamily="34" charset="0"/>
              <a:buNone/>
              <a:tabLst/>
              <a:defRPr/>
            </a:pPr>
            <a:r>
              <a:rPr lang="es-MX" sz="2400" dirty="0">
                <a:solidFill>
                  <a:schemeClr val="bg1"/>
                </a:solidFill>
              </a:rPr>
              <a:t>Software</a:t>
            </a:r>
            <a:br>
              <a:rPr lang="es-MX" sz="2400" dirty="0">
                <a:solidFill>
                  <a:schemeClr val="bg1"/>
                </a:solidFill>
              </a:rPr>
            </a:br>
            <a:r>
              <a:rPr lang="es-MX" sz="2400" dirty="0">
                <a:solidFill>
                  <a:schemeClr val="bg1"/>
                </a:solidFill>
              </a:rPr>
              <a:t>Tradicional</a:t>
            </a:r>
            <a:endParaRPr lang="en-US" sz="2400" dirty="0">
              <a:solidFill>
                <a:schemeClr val="bg1"/>
              </a:solidFill>
            </a:endParaRPr>
          </a:p>
        </p:txBody>
      </p:sp>
      <p:sp>
        <p:nvSpPr>
          <p:cNvPr id="7" name="Rectángulo 6">
            <a:extLst>
              <a:ext uri="{FF2B5EF4-FFF2-40B4-BE49-F238E27FC236}">
                <a16:creationId xmlns:a16="http://schemas.microsoft.com/office/drawing/2014/main" id="{BDFBC52B-410D-4F86-4629-0F3B8FC0BF61}"/>
              </a:ext>
            </a:extLst>
          </p:cNvPr>
          <p:cNvSpPr/>
          <p:nvPr/>
        </p:nvSpPr>
        <p:spPr>
          <a:xfrm>
            <a:off x="0" y="5097781"/>
            <a:ext cx="9141622"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itle 1">
            <a:extLst>
              <a:ext uri="{FF2B5EF4-FFF2-40B4-BE49-F238E27FC236}">
                <a16:creationId xmlns:a16="http://schemas.microsoft.com/office/drawing/2014/main" id="{62AF27D6-FDBB-4FDB-0CB2-A75B796D072F}"/>
              </a:ext>
            </a:extLst>
          </p:cNvPr>
          <p:cNvSpPr txBox="1">
            <a:spLocks/>
          </p:cNvSpPr>
          <p:nvPr/>
        </p:nvSpPr>
        <p:spPr>
          <a:xfrm>
            <a:off x="5787498" y="939800"/>
            <a:ext cx="2302402" cy="111052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bg1"/>
                </a:solidFill>
              </a:rPr>
              <a:t>Inteligencia</a:t>
            </a:r>
          </a:p>
          <a:p>
            <a:pPr algn="ctr">
              <a:spcBef>
                <a:spcPts val="750"/>
              </a:spcBef>
              <a:buClr>
                <a:srgbClr val="24397F"/>
              </a:buClr>
              <a:buFont typeface="Arial" panose="020B0604020202020204" pitchFamily="34" charset="0"/>
              <a:buNone/>
              <a:defRPr/>
            </a:pPr>
            <a:r>
              <a:rPr lang="es-MX" sz="2400" dirty="0">
                <a:solidFill>
                  <a:schemeClr val="bg1"/>
                </a:solidFill>
              </a:rPr>
              <a:t>Artificial</a:t>
            </a:r>
            <a:endParaRPr lang="en-US" sz="2400" dirty="0">
              <a:solidFill>
                <a:schemeClr val="bg1"/>
              </a:solidFill>
            </a:endParaRPr>
          </a:p>
        </p:txBody>
      </p:sp>
      <p:sp>
        <p:nvSpPr>
          <p:cNvPr id="10" name="Title 1">
            <a:extLst>
              <a:ext uri="{FF2B5EF4-FFF2-40B4-BE49-F238E27FC236}">
                <a16:creationId xmlns:a16="http://schemas.microsoft.com/office/drawing/2014/main" id="{60FAB039-DA2A-AD57-80A4-BE43C7203B69}"/>
              </a:ext>
            </a:extLst>
          </p:cNvPr>
          <p:cNvSpPr txBox="1">
            <a:spLocks/>
          </p:cNvSpPr>
          <p:nvPr/>
        </p:nvSpPr>
        <p:spPr>
          <a:xfrm>
            <a:off x="3400070" y="1597390"/>
            <a:ext cx="2302402" cy="111052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bg1"/>
                </a:solidFill>
              </a:rPr>
              <a:t>vs</a:t>
            </a:r>
            <a:endParaRPr lang="en-US" sz="2400" dirty="0">
              <a:solidFill>
                <a:schemeClr val="bg1"/>
              </a:solidFill>
            </a:endParaRPr>
          </a:p>
        </p:txBody>
      </p:sp>
      <p:sp>
        <p:nvSpPr>
          <p:cNvPr id="11" name="Title 1">
            <a:extLst>
              <a:ext uri="{FF2B5EF4-FFF2-40B4-BE49-F238E27FC236}">
                <a16:creationId xmlns:a16="http://schemas.microsoft.com/office/drawing/2014/main" id="{3B325119-4817-E7BC-E2C2-D030D688984E}"/>
              </a:ext>
            </a:extLst>
          </p:cNvPr>
          <p:cNvSpPr txBox="1">
            <a:spLocks/>
          </p:cNvSpPr>
          <p:nvPr/>
        </p:nvSpPr>
        <p:spPr>
          <a:xfrm>
            <a:off x="809098" y="3428999"/>
            <a:ext cx="23024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tx1">
                    <a:lumMod val="85000"/>
                    <a:lumOff val="15000"/>
                  </a:schemeClr>
                </a:solidFill>
              </a:rPr>
              <a:t>Código</a:t>
            </a:r>
            <a:endParaRPr lang="en-US" sz="2400" dirty="0">
              <a:solidFill>
                <a:schemeClr val="tx1">
                  <a:lumMod val="85000"/>
                  <a:lumOff val="15000"/>
                </a:schemeClr>
              </a:solidFill>
            </a:endParaRPr>
          </a:p>
        </p:txBody>
      </p:sp>
      <p:sp>
        <p:nvSpPr>
          <p:cNvPr id="12" name="Title 1">
            <a:extLst>
              <a:ext uri="{FF2B5EF4-FFF2-40B4-BE49-F238E27FC236}">
                <a16:creationId xmlns:a16="http://schemas.microsoft.com/office/drawing/2014/main" id="{F7252F49-4030-D32E-54BD-FD6D459DC7F4}"/>
              </a:ext>
            </a:extLst>
          </p:cNvPr>
          <p:cNvSpPr txBox="1">
            <a:spLocks/>
          </p:cNvSpPr>
          <p:nvPr/>
        </p:nvSpPr>
        <p:spPr>
          <a:xfrm>
            <a:off x="5787498" y="3428998"/>
            <a:ext cx="23024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tx1">
                    <a:lumMod val="85000"/>
                    <a:lumOff val="15000"/>
                  </a:schemeClr>
                </a:solidFill>
              </a:rPr>
              <a:t>Datos</a:t>
            </a:r>
            <a:endParaRPr lang="en-US" sz="2400" dirty="0">
              <a:solidFill>
                <a:schemeClr val="tx1">
                  <a:lumMod val="85000"/>
                  <a:lumOff val="15000"/>
                </a:schemeClr>
              </a:solidFill>
            </a:endParaRPr>
          </a:p>
        </p:txBody>
      </p:sp>
    </p:spTree>
    <p:extLst>
      <p:ext uri="{BB962C8B-B14F-4D97-AF65-F5344CB8AC3E}">
        <p14:creationId xmlns:p14="http://schemas.microsoft.com/office/powerpoint/2010/main" val="8022897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E6269-0790-1BF6-678A-A944DAA805E2}"/>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B88461B8-985B-5EDE-F26D-A9B796A60CDA}"/>
              </a:ext>
            </a:extLst>
          </p:cNvPr>
          <p:cNvSpPr/>
          <p:nvPr/>
        </p:nvSpPr>
        <p:spPr>
          <a:xfrm>
            <a:off x="0" y="2378"/>
            <a:ext cx="9144000" cy="5095403"/>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a:extLst>
              <a:ext uri="{FF2B5EF4-FFF2-40B4-BE49-F238E27FC236}">
                <a16:creationId xmlns:a16="http://schemas.microsoft.com/office/drawing/2014/main" id="{60C03661-DFA3-9492-6640-987E6E5FCDC0}"/>
              </a:ext>
            </a:extLst>
          </p:cNvPr>
          <p:cNvPicPr>
            <a:picLocks noGrp="1" noRot="1" noChangeAspect="1" noMove="1" noResize="1" noEditPoints="1" noAdjustHandles="1" noChangeArrowheads="1" noChangeShapeType="1" noCrop="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291367">
            <a:off x="4568698" y="-261382"/>
            <a:ext cx="5161052" cy="5161052"/>
          </a:xfrm>
          <a:prstGeom prst="rect">
            <a:avLst/>
          </a:prstGeom>
        </p:spPr>
      </p:pic>
      <p:sp>
        <p:nvSpPr>
          <p:cNvPr id="2" name="Title 1">
            <a:extLst>
              <a:ext uri="{FF2B5EF4-FFF2-40B4-BE49-F238E27FC236}">
                <a16:creationId xmlns:a16="http://schemas.microsoft.com/office/drawing/2014/main" id="{9B35D1E4-1957-55F7-2FD8-E7C8A6521F4C}"/>
              </a:ext>
            </a:extLst>
          </p:cNvPr>
          <p:cNvSpPr>
            <a:spLocks noGrp="1"/>
          </p:cNvSpPr>
          <p:nvPr>
            <p:ph type="title"/>
          </p:nvPr>
        </p:nvSpPr>
        <p:spPr>
          <a:xfrm>
            <a:off x="809098" y="939800"/>
            <a:ext cx="2302402" cy="1110520"/>
          </a:xfrm>
        </p:spPr>
        <p:txBody>
          <a:bodyPr/>
          <a:lstStyle/>
          <a:p>
            <a:pPr marL="0" marR="0" lvl="0" indent="0" algn="ctr" defTabSz="685800" rtl="0" eaLnBrk="1" fontAlgn="auto" latinLnBrk="0" hangingPunct="1">
              <a:lnSpc>
                <a:spcPct val="90000"/>
              </a:lnSpc>
              <a:spcBef>
                <a:spcPts val="750"/>
              </a:spcBef>
              <a:spcAft>
                <a:spcPts val="0"/>
              </a:spcAft>
              <a:buClr>
                <a:srgbClr val="24397F"/>
              </a:buClr>
              <a:buSzTx/>
              <a:buFont typeface="Arial" panose="020B0604020202020204" pitchFamily="34" charset="0"/>
              <a:buNone/>
              <a:tabLst/>
              <a:defRPr/>
            </a:pPr>
            <a:r>
              <a:rPr lang="es-MX" sz="2400" dirty="0">
                <a:solidFill>
                  <a:schemeClr val="bg1"/>
                </a:solidFill>
              </a:rPr>
              <a:t>Software</a:t>
            </a:r>
            <a:br>
              <a:rPr lang="es-MX" sz="2400" dirty="0">
                <a:solidFill>
                  <a:schemeClr val="bg1"/>
                </a:solidFill>
              </a:rPr>
            </a:br>
            <a:r>
              <a:rPr lang="es-MX" sz="2400" dirty="0">
                <a:solidFill>
                  <a:schemeClr val="bg1"/>
                </a:solidFill>
              </a:rPr>
              <a:t>Tradicional</a:t>
            </a:r>
            <a:endParaRPr lang="en-US" sz="2400" dirty="0">
              <a:solidFill>
                <a:schemeClr val="bg1"/>
              </a:solidFill>
            </a:endParaRPr>
          </a:p>
        </p:txBody>
      </p:sp>
      <p:sp>
        <p:nvSpPr>
          <p:cNvPr id="7" name="Rectángulo 6">
            <a:extLst>
              <a:ext uri="{FF2B5EF4-FFF2-40B4-BE49-F238E27FC236}">
                <a16:creationId xmlns:a16="http://schemas.microsoft.com/office/drawing/2014/main" id="{399AC866-DF51-34E9-BBE8-012FF4ECDF7A}"/>
              </a:ext>
            </a:extLst>
          </p:cNvPr>
          <p:cNvSpPr/>
          <p:nvPr/>
        </p:nvSpPr>
        <p:spPr>
          <a:xfrm>
            <a:off x="0" y="5097781"/>
            <a:ext cx="9141622"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itle 1">
            <a:extLst>
              <a:ext uri="{FF2B5EF4-FFF2-40B4-BE49-F238E27FC236}">
                <a16:creationId xmlns:a16="http://schemas.microsoft.com/office/drawing/2014/main" id="{1A3A2585-E346-9ACD-A5FB-21D5199BD13E}"/>
              </a:ext>
            </a:extLst>
          </p:cNvPr>
          <p:cNvSpPr txBox="1">
            <a:spLocks/>
          </p:cNvSpPr>
          <p:nvPr/>
        </p:nvSpPr>
        <p:spPr>
          <a:xfrm>
            <a:off x="5787498" y="939800"/>
            <a:ext cx="2302402" cy="111052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bg1"/>
                </a:solidFill>
              </a:rPr>
              <a:t>Inteligencia</a:t>
            </a:r>
          </a:p>
          <a:p>
            <a:pPr algn="ctr">
              <a:spcBef>
                <a:spcPts val="750"/>
              </a:spcBef>
              <a:buClr>
                <a:srgbClr val="24397F"/>
              </a:buClr>
              <a:buFont typeface="Arial" panose="020B0604020202020204" pitchFamily="34" charset="0"/>
              <a:buNone/>
              <a:defRPr/>
            </a:pPr>
            <a:r>
              <a:rPr lang="es-MX" sz="2400" dirty="0">
                <a:solidFill>
                  <a:schemeClr val="bg1"/>
                </a:solidFill>
              </a:rPr>
              <a:t>Artificial</a:t>
            </a:r>
            <a:endParaRPr lang="en-US" sz="2400" dirty="0">
              <a:solidFill>
                <a:schemeClr val="bg1"/>
              </a:solidFill>
            </a:endParaRPr>
          </a:p>
        </p:txBody>
      </p:sp>
      <p:sp>
        <p:nvSpPr>
          <p:cNvPr id="10" name="Title 1">
            <a:extLst>
              <a:ext uri="{FF2B5EF4-FFF2-40B4-BE49-F238E27FC236}">
                <a16:creationId xmlns:a16="http://schemas.microsoft.com/office/drawing/2014/main" id="{CB9BA280-09D8-93D0-8BC3-9B1BF09E9F49}"/>
              </a:ext>
            </a:extLst>
          </p:cNvPr>
          <p:cNvSpPr txBox="1">
            <a:spLocks/>
          </p:cNvSpPr>
          <p:nvPr/>
        </p:nvSpPr>
        <p:spPr>
          <a:xfrm>
            <a:off x="3400070" y="1597390"/>
            <a:ext cx="2302402" cy="111052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bg1"/>
                </a:solidFill>
              </a:rPr>
              <a:t>vs</a:t>
            </a:r>
            <a:endParaRPr lang="en-US" sz="2400" dirty="0">
              <a:solidFill>
                <a:schemeClr val="bg1"/>
              </a:solidFill>
            </a:endParaRPr>
          </a:p>
        </p:txBody>
      </p:sp>
      <p:sp>
        <p:nvSpPr>
          <p:cNvPr id="11" name="Title 1">
            <a:extLst>
              <a:ext uri="{FF2B5EF4-FFF2-40B4-BE49-F238E27FC236}">
                <a16:creationId xmlns:a16="http://schemas.microsoft.com/office/drawing/2014/main" id="{31C1E3E1-01D7-36DC-FB11-DC7FC4D19171}"/>
              </a:ext>
            </a:extLst>
          </p:cNvPr>
          <p:cNvSpPr txBox="1">
            <a:spLocks/>
          </p:cNvSpPr>
          <p:nvPr/>
        </p:nvSpPr>
        <p:spPr>
          <a:xfrm>
            <a:off x="576968" y="3013140"/>
            <a:ext cx="28231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tx1">
                    <a:lumMod val="85000"/>
                    <a:lumOff val="15000"/>
                  </a:schemeClr>
                </a:solidFill>
              </a:rPr>
              <a:t>Instrucciones</a:t>
            </a:r>
            <a:endParaRPr lang="en-US" sz="2400" dirty="0">
              <a:solidFill>
                <a:schemeClr val="tx1">
                  <a:lumMod val="85000"/>
                  <a:lumOff val="15000"/>
                </a:schemeClr>
              </a:solidFill>
            </a:endParaRPr>
          </a:p>
        </p:txBody>
      </p:sp>
      <p:sp>
        <p:nvSpPr>
          <p:cNvPr id="3" name="Title 1">
            <a:extLst>
              <a:ext uri="{FF2B5EF4-FFF2-40B4-BE49-F238E27FC236}">
                <a16:creationId xmlns:a16="http://schemas.microsoft.com/office/drawing/2014/main" id="{DD25FC4D-A7DB-12DC-DC66-B90251EE5831}"/>
              </a:ext>
            </a:extLst>
          </p:cNvPr>
          <p:cNvSpPr txBox="1">
            <a:spLocks/>
          </p:cNvSpPr>
          <p:nvPr/>
        </p:nvSpPr>
        <p:spPr>
          <a:xfrm>
            <a:off x="576968" y="3793916"/>
            <a:ext cx="28231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tx1">
                    <a:lumMod val="85000"/>
                    <a:lumOff val="15000"/>
                  </a:schemeClr>
                </a:solidFill>
              </a:rPr>
              <a:t>Control</a:t>
            </a:r>
            <a:endParaRPr lang="en-US" sz="2400" dirty="0">
              <a:solidFill>
                <a:schemeClr val="tx1">
                  <a:lumMod val="85000"/>
                  <a:lumOff val="15000"/>
                </a:schemeClr>
              </a:solidFill>
            </a:endParaRPr>
          </a:p>
        </p:txBody>
      </p:sp>
      <p:sp>
        <p:nvSpPr>
          <p:cNvPr id="4" name="Title 1">
            <a:extLst>
              <a:ext uri="{FF2B5EF4-FFF2-40B4-BE49-F238E27FC236}">
                <a16:creationId xmlns:a16="http://schemas.microsoft.com/office/drawing/2014/main" id="{2151FD54-0010-72D3-F99E-6495E1BD3973}"/>
              </a:ext>
            </a:extLst>
          </p:cNvPr>
          <p:cNvSpPr txBox="1">
            <a:spLocks/>
          </p:cNvSpPr>
          <p:nvPr/>
        </p:nvSpPr>
        <p:spPr>
          <a:xfrm>
            <a:off x="5491868" y="3013140"/>
            <a:ext cx="28231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tx1">
                    <a:lumMod val="85000"/>
                    <a:lumOff val="15000"/>
                  </a:schemeClr>
                </a:solidFill>
              </a:rPr>
              <a:t>Ejemplos</a:t>
            </a:r>
            <a:endParaRPr lang="en-US" sz="2400" dirty="0">
              <a:solidFill>
                <a:schemeClr val="tx1">
                  <a:lumMod val="85000"/>
                  <a:lumOff val="15000"/>
                </a:schemeClr>
              </a:solidFill>
            </a:endParaRPr>
          </a:p>
        </p:txBody>
      </p:sp>
      <p:sp>
        <p:nvSpPr>
          <p:cNvPr id="8" name="Title 1">
            <a:extLst>
              <a:ext uri="{FF2B5EF4-FFF2-40B4-BE49-F238E27FC236}">
                <a16:creationId xmlns:a16="http://schemas.microsoft.com/office/drawing/2014/main" id="{0559C111-291F-1B03-E42E-0F822AD5F2AC}"/>
              </a:ext>
            </a:extLst>
          </p:cNvPr>
          <p:cNvSpPr txBox="1">
            <a:spLocks/>
          </p:cNvSpPr>
          <p:nvPr/>
        </p:nvSpPr>
        <p:spPr>
          <a:xfrm>
            <a:off x="5491868" y="3793916"/>
            <a:ext cx="28231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tx1">
                    <a:lumMod val="85000"/>
                    <a:lumOff val="15000"/>
                  </a:schemeClr>
                </a:solidFill>
              </a:rPr>
              <a:t>Complejidad</a:t>
            </a:r>
            <a:endParaRPr lang="en-US" sz="2400" dirty="0">
              <a:solidFill>
                <a:schemeClr val="tx1">
                  <a:lumMod val="85000"/>
                  <a:lumOff val="15000"/>
                </a:schemeClr>
              </a:solidFill>
            </a:endParaRPr>
          </a:p>
        </p:txBody>
      </p:sp>
    </p:spTree>
    <p:extLst>
      <p:ext uri="{BB962C8B-B14F-4D97-AF65-F5344CB8AC3E}">
        <p14:creationId xmlns:p14="http://schemas.microsoft.com/office/powerpoint/2010/main" val="41350958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AFD83-F980-09F0-EECE-78AE712C801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96B8B25-3344-066F-63DD-D0A69D11D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Imagen 5">
            <a:extLst>
              <a:ext uri="{FF2B5EF4-FFF2-40B4-BE49-F238E27FC236}">
                <a16:creationId xmlns:a16="http://schemas.microsoft.com/office/drawing/2014/main" id="{DC819FA3-E839-8767-C117-AC6D6FEE5A3E}"/>
              </a:ext>
            </a:extLst>
          </p:cNvPr>
          <p:cNvPicPr>
            <a:picLocks noChangeAspect="1"/>
          </p:cNvPicPr>
          <p:nvPr/>
        </p:nvPicPr>
        <p:blipFill>
          <a:blip r:embed="rId3">
            <a:alphaModFix amt="5000"/>
          </a:blip>
          <a:stretch>
            <a:fillRect/>
          </a:stretch>
        </p:blipFill>
        <p:spPr>
          <a:xfrm>
            <a:off x="2384166" y="587829"/>
            <a:ext cx="4375668" cy="4375668"/>
          </a:xfrm>
          <a:prstGeom prst="rect">
            <a:avLst/>
          </a:prstGeom>
        </p:spPr>
      </p:pic>
      <p:pic>
        <p:nvPicPr>
          <p:cNvPr id="3074" name="Picture 2">
            <a:extLst>
              <a:ext uri="{FF2B5EF4-FFF2-40B4-BE49-F238E27FC236}">
                <a16:creationId xmlns:a16="http://schemas.microsoft.com/office/drawing/2014/main" id="{A9D6A0C8-7585-434C-AC65-E1D55E76F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3" y="300038"/>
            <a:ext cx="7419975"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14EBDB-7005-8472-35AA-67640CB6A899}"/>
              </a:ext>
            </a:extLst>
          </p:cNvPr>
          <p:cNvSpPr>
            <a:spLocks noGrp="1"/>
          </p:cNvSpPr>
          <p:nvPr>
            <p:ph type="title"/>
          </p:nvPr>
        </p:nvSpPr>
        <p:spPr>
          <a:xfrm>
            <a:off x="1742816" y="2921000"/>
            <a:ext cx="1282700" cy="442038"/>
          </a:xfrm>
          <a:solidFill>
            <a:schemeClr val="tx1">
              <a:lumMod val="85000"/>
              <a:lumOff val="15000"/>
            </a:schemeClr>
          </a:solidFill>
        </p:spPr>
        <p:txBody>
          <a:bodyPr anchor="ctr"/>
          <a:lstStyle/>
          <a:p>
            <a:pPr algn="ctr"/>
            <a:r>
              <a:rPr lang="es-MX" sz="1200" dirty="0">
                <a:solidFill>
                  <a:schemeClr val="bg1"/>
                </a:solidFill>
              </a:rPr>
              <a:t>Complejidad</a:t>
            </a:r>
            <a:endParaRPr lang="en-US" sz="1200" dirty="0">
              <a:solidFill>
                <a:schemeClr val="bg1"/>
              </a:solidFill>
            </a:endParaRPr>
          </a:p>
        </p:txBody>
      </p:sp>
      <p:sp>
        <p:nvSpPr>
          <p:cNvPr id="8" name="Title 1">
            <a:extLst>
              <a:ext uri="{FF2B5EF4-FFF2-40B4-BE49-F238E27FC236}">
                <a16:creationId xmlns:a16="http://schemas.microsoft.com/office/drawing/2014/main" id="{EDCBE614-C6D4-CD0E-EE68-41DFF518C3C0}"/>
              </a:ext>
            </a:extLst>
          </p:cNvPr>
          <p:cNvSpPr txBox="1">
            <a:spLocks/>
          </p:cNvSpPr>
          <p:nvPr/>
        </p:nvSpPr>
        <p:spPr>
          <a:xfrm>
            <a:off x="3208872" y="2921000"/>
            <a:ext cx="1282700" cy="442038"/>
          </a:xfrm>
          <a:prstGeom prst="rect">
            <a:avLst/>
          </a:prstGeom>
          <a:solidFill>
            <a:schemeClr val="tx1">
              <a:lumMod val="85000"/>
              <a:lumOff val="15000"/>
            </a:schemeClr>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MX" sz="1200" dirty="0">
                <a:solidFill>
                  <a:schemeClr val="bg1"/>
                </a:solidFill>
              </a:rPr>
              <a:t>Negligencia</a:t>
            </a:r>
            <a:endParaRPr lang="en-US" sz="1200" dirty="0">
              <a:solidFill>
                <a:schemeClr val="bg1"/>
              </a:solidFill>
            </a:endParaRPr>
          </a:p>
        </p:txBody>
      </p:sp>
      <p:sp>
        <p:nvSpPr>
          <p:cNvPr id="9" name="Title 1">
            <a:extLst>
              <a:ext uri="{FF2B5EF4-FFF2-40B4-BE49-F238E27FC236}">
                <a16:creationId xmlns:a16="http://schemas.microsoft.com/office/drawing/2014/main" id="{2D12DDCB-24C4-937E-B6D9-F2201F29051B}"/>
              </a:ext>
            </a:extLst>
          </p:cNvPr>
          <p:cNvSpPr txBox="1">
            <a:spLocks/>
          </p:cNvSpPr>
          <p:nvPr/>
        </p:nvSpPr>
        <p:spPr>
          <a:xfrm>
            <a:off x="4572000" y="2921000"/>
            <a:ext cx="1282700" cy="442038"/>
          </a:xfrm>
          <a:prstGeom prst="rect">
            <a:avLst/>
          </a:prstGeom>
          <a:solidFill>
            <a:schemeClr val="tx1">
              <a:lumMod val="85000"/>
              <a:lumOff val="15000"/>
            </a:schemeClr>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MX" sz="1200" dirty="0">
                <a:solidFill>
                  <a:schemeClr val="bg1"/>
                </a:solidFill>
              </a:rPr>
              <a:t>Cambio</a:t>
            </a:r>
            <a:endParaRPr lang="en-US" sz="1200" dirty="0">
              <a:solidFill>
                <a:schemeClr val="bg1"/>
              </a:solidFill>
            </a:endParaRPr>
          </a:p>
        </p:txBody>
      </p:sp>
      <p:sp>
        <p:nvSpPr>
          <p:cNvPr id="10" name="Title 1">
            <a:extLst>
              <a:ext uri="{FF2B5EF4-FFF2-40B4-BE49-F238E27FC236}">
                <a16:creationId xmlns:a16="http://schemas.microsoft.com/office/drawing/2014/main" id="{0FAF885E-D81F-5045-3535-29AAC6F568ED}"/>
              </a:ext>
            </a:extLst>
          </p:cNvPr>
          <p:cNvSpPr txBox="1">
            <a:spLocks/>
          </p:cNvSpPr>
          <p:nvPr/>
        </p:nvSpPr>
        <p:spPr>
          <a:xfrm>
            <a:off x="5935128" y="2921000"/>
            <a:ext cx="1282700" cy="442038"/>
          </a:xfrm>
          <a:prstGeom prst="rect">
            <a:avLst/>
          </a:prstGeom>
          <a:solidFill>
            <a:schemeClr val="tx1">
              <a:lumMod val="85000"/>
              <a:lumOff val="15000"/>
            </a:schemeClr>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MX" sz="1200" dirty="0">
                <a:solidFill>
                  <a:schemeClr val="bg1"/>
                </a:solidFill>
              </a:rPr>
              <a:t>Opacidad</a:t>
            </a:r>
            <a:endParaRPr lang="en-US" sz="1200" dirty="0">
              <a:solidFill>
                <a:schemeClr val="bg1"/>
              </a:solidFill>
            </a:endParaRPr>
          </a:p>
        </p:txBody>
      </p:sp>
    </p:spTree>
    <p:extLst>
      <p:ext uri="{BB962C8B-B14F-4D97-AF65-F5344CB8AC3E}">
        <p14:creationId xmlns:p14="http://schemas.microsoft.com/office/powerpoint/2010/main" val="20624120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66328-84A2-7E97-49BC-6F4F60A25032}"/>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5DFFE926-476D-4086-3692-A8F6C1086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5281D978-CC6D-A1B5-FA06-BEBC99D30FE6}"/>
              </a:ext>
            </a:extLst>
          </p:cNvPr>
          <p:cNvSpPr>
            <a:spLocks noGrp="1"/>
          </p:cNvSpPr>
          <p:nvPr>
            <p:ph type="title"/>
          </p:nvPr>
        </p:nvSpPr>
        <p:spPr>
          <a:xfrm>
            <a:off x="932982" y="988054"/>
            <a:ext cx="7278036" cy="1958346"/>
          </a:xfrm>
        </p:spPr>
        <p:txBody>
          <a:bodyPr/>
          <a:lstStyle/>
          <a:p>
            <a:pPr algn="ctr"/>
            <a:r>
              <a:rPr lang="es-CO" sz="3200" dirty="0"/>
              <a:t>Necesitaremos liderazgo capacitado</a:t>
            </a:r>
            <a:r>
              <a:rPr lang="es-MX" sz="3200" dirty="0"/>
              <a:t>👨‍🏫</a:t>
            </a:r>
            <a:endParaRPr lang="en-US" sz="3200" dirty="0"/>
          </a:p>
        </p:txBody>
      </p:sp>
    </p:spTree>
    <p:extLst>
      <p:ext uri="{BB962C8B-B14F-4D97-AF65-F5344CB8AC3E}">
        <p14:creationId xmlns:p14="http://schemas.microsoft.com/office/powerpoint/2010/main" val="4067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A37B0-4739-B35E-AE92-F6B9A4325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22D03-596F-2037-C0ED-B59FABE2D37E}"/>
              </a:ext>
            </a:extLst>
          </p:cNvPr>
          <p:cNvSpPr>
            <a:spLocks noGrp="1"/>
          </p:cNvSpPr>
          <p:nvPr>
            <p:ph type="title"/>
          </p:nvPr>
        </p:nvSpPr>
        <p:spPr>
          <a:xfrm>
            <a:off x="676421" y="365298"/>
            <a:ext cx="5838679" cy="837534"/>
          </a:xfrm>
        </p:spPr>
        <p:txBody>
          <a:bodyPr/>
          <a:lstStyle/>
          <a:p>
            <a:r>
              <a:rPr lang="es-MX" sz="2400" dirty="0"/>
              <a:t>La IA es como los humanos... pero en mayor medida🧑</a:t>
            </a:r>
            <a:endParaRPr lang="en-US" sz="2400" dirty="0"/>
          </a:p>
        </p:txBody>
      </p:sp>
      <p:pic>
        <p:nvPicPr>
          <p:cNvPr id="4098" name="Picture 2">
            <a:extLst>
              <a:ext uri="{FF2B5EF4-FFF2-40B4-BE49-F238E27FC236}">
                <a16:creationId xmlns:a16="http://schemas.microsoft.com/office/drawing/2014/main" id="{FDF04924-7EFB-59A4-B593-8804BB1294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62"/>
          <a:stretch/>
        </p:blipFill>
        <p:spPr bwMode="auto">
          <a:xfrm>
            <a:off x="533400" y="1318546"/>
            <a:ext cx="8077200" cy="34596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8305EAD-C41D-4B82-D421-E3F45C3B3608}"/>
              </a:ext>
            </a:extLst>
          </p:cNvPr>
          <p:cNvSpPr txBox="1">
            <a:spLocks/>
          </p:cNvSpPr>
          <p:nvPr/>
        </p:nvSpPr>
        <p:spPr>
          <a:xfrm>
            <a:off x="787400" y="1473200"/>
            <a:ext cx="3225800" cy="1098550"/>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r>
              <a:rPr lang="es-MX" sz="1400" dirty="0">
                <a:solidFill>
                  <a:schemeClr val="tx1">
                    <a:lumMod val="85000"/>
                    <a:lumOff val="15000"/>
                  </a:schemeClr>
                </a:solidFill>
              </a:rPr>
              <a:t>La IA diseñada para no tener sesgos</a:t>
            </a:r>
          </a:p>
          <a:p>
            <a:endParaRPr lang="es-MX" sz="1400" dirty="0">
              <a:solidFill>
                <a:schemeClr val="tx1">
                  <a:lumMod val="85000"/>
                  <a:lumOff val="15000"/>
                </a:schemeClr>
              </a:solidFill>
            </a:endParaRPr>
          </a:p>
          <a:p>
            <a:r>
              <a:rPr lang="es-MX" sz="1400" dirty="0">
                <a:solidFill>
                  <a:schemeClr val="tx1">
                    <a:lumMod val="85000"/>
                    <a:lumOff val="15000"/>
                  </a:schemeClr>
                </a:solidFill>
              </a:rPr>
              <a:t>Entrenada por humanos con sesgos</a:t>
            </a:r>
            <a:endParaRPr lang="en-US" sz="1400" dirty="0">
              <a:solidFill>
                <a:schemeClr val="tx1">
                  <a:lumMod val="85000"/>
                  <a:lumOff val="15000"/>
                </a:schemeClr>
              </a:solidFill>
            </a:endParaRPr>
          </a:p>
        </p:txBody>
      </p:sp>
    </p:spTree>
    <p:extLst>
      <p:ext uri="{BB962C8B-B14F-4D97-AF65-F5344CB8AC3E}">
        <p14:creationId xmlns:p14="http://schemas.microsoft.com/office/powerpoint/2010/main" val="12783871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E8C51-28DA-32B6-3B61-C9FF88E9A7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4E3A3-9909-AA16-C064-7D8315A5E257}"/>
              </a:ext>
            </a:extLst>
          </p:cNvPr>
          <p:cNvSpPr>
            <a:spLocks noGrp="1"/>
          </p:cNvSpPr>
          <p:nvPr>
            <p:ph type="title"/>
          </p:nvPr>
        </p:nvSpPr>
        <p:spPr>
          <a:xfrm>
            <a:off x="-1" y="362653"/>
            <a:ext cx="4571999" cy="548640"/>
          </a:xfrm>
        </p:spPr>
        <p:txBody>
          <a:bodyPr/>
          <a:lstStyle/>
          <a:p>
            <a:pPr algn="ctr"/>
            <a:r>
              <a:rPr lang="es-MX" dirty="0" err="1"/>
              <a:t>Decision-first</a:t>
            </a:r>
            <a:endParaRPr lang="en-US" dirty="0"/>
          </a:p>
        </p:txBody>
      </p:sp>
      <p:sp>
        <p:nvSpPr>
          <p:cNvPr id="5" name="Text Placeholder 4">
            <a:extLst>
              <a:ext uri="{FF2B5EF4-FFF2-40B4-BE49-F238E27FC236}">
                <a16:creationId xmlns:a16="http://schemas.microsoft.com/office/drawing/2014/main" id="{6D6FA694-5B0D-050C-27DF-E2F3959C8AF7}"/>
              </a:ext>
            </a:extLst>
          </p:cNvPr>
          <p:cNvSpPr>
            <a:spLocks noGrp="1"/>
          </p:cNvSpPr>
          <p:nvPr>
            <p:ph type="body" sz="quarter" idx="13"/>
          </p:nvPr>
        </p:nvSpPr>
        <p:spPr>
          <a:xfrm>
            <a:off x="167478" y="4533900"/>
            <a:ext cx="8874917" cy="389641"/>
          </a:xfrm>
        </p:spPr>
        <p:txBody>
          <a:bodyPr>
            <a:normAutofit/>
          </a:bodyPr>
          <a:lstStyle/>
          <a:p>
            <a:pPr marL="0" indent="0" algn="ctr">
              <a:buNone/>
            </a:pPr>
            <a:r>
              <a:rPr lang="es-MX" dirty="0"/>
              <a:t>¿De quién es el trabajo? Si vas a delegar, tienes que entender qué estás delegando.</a:t>
            </a:r>
          </a:p>
        </p:txBody>
      </p:sp>
      <p:sp>
        <p:nvSpPr>
          <p:cNvPr id="3" name="Title 1">
            <a:extLst>
              <a:ext uri="{FF2B5EF4-FFF2-40B4-BE49-F238E27FC236}">
                <a16:creationId xmlns:a16="http://schemas.microsoft.com/office/drawing/2014/main" id="{3E91ECF2-3449-2D5E-1D26-843B6DA49FC5}"/>
              </a:ext>
            </a:extLst>
          </p:cNvPr>
          <p:cNvSpPr txBox="1">
            <a:spLocks/>
          </p:cNvSpPr>
          <p:nvPr/>
        </p:nvSpPr>
        <p:spPr>
          <a:xfrm>
            <a:off x="4572000" y="362653"/>
            <a:ext cx="4572000" cy="54864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MX" dirty="0"/>
              <a:t>Data-</a:t>
            </a:r>
            <a:r>
              <a:rPr lang="es-MX" dirty="0" err="1"/>
              <a:t>first</a:t>
            </a:r>
            <a:endParaRPr lang="en-US" dirty="0"/>
          </a:p>
        </p:txBody>
      </p:sp>
      <p:cxnSp>
        <p:nvCxnSpPr>
          <p:cNvPr id="6" name="Conector recto 5">
            <a:extLst>
              <a:ext uri="{FF2B5EF4-FFF2-40B4-BE49-F238E27FC236}">
                <a16:creationId xmlns:a16="http://schemas.microsoft.com/office/drawing/2014/main" id="{71D06346-799C-AF2A-BD2D-2662F1C8394D}"/>
              </a:ext>
            </a:extLst>
          </p:cNvPr>
          <p:cNvCxnSpPr/>
          <p:nvPr/>
        </p:nvCxnSpPr>
        <p:spPr>
          <a:xfrm>
            <a:off x="4559300" y="736600"/>
            <a:ext cx="0" cy="347980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122" name="Picture 2" descr="Coche de neón vehículo futurista con luces de neón coche moderno con  vibrantes colores de neón iluminado neón | Imagen Premium generada con IA">
            <a:extLst>
              <a:ext uri="{FF2B5EF4-FFF2-40B4-BE49-F238E27FC236}">
                <a16:creationId xmlns:a16="http://schemas.microsoft.com/office/drawing/2014/main" id="{991ACF6B-A6B9-E8DC-D67A-6759C7CD23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93" r="16693"/>
          <a:stretch/>
        </p:blipFill>
        <p:spPr bwMode="auto">
          <a:xfrm>
            <a:off x="620712" y="1084939"/>
            <a:ext cx="3131461" cy="3131461"/>
          </a:xfrm>
          <a:prstGeom prst="ellipse">
            <a:avLst/>
          </a:prstGeom>
          <a:noFill/>
          <a:extLst>
            <a:ext uri="{909E8E84-426E-40DD-AFC4-6F175D3DCCD1}">
              <a14:hiddenFill xmlns:a14="http://schemas.microsoft.com/office/drawing/2010/main">
                <a:solidFill>
                  <a:srgbClr val="FFFFFF"/>
                </a:solidFill>
              </a14:hiddenFill>
            </a:ext>
          </a:extLst>
        </p:spPr>
      </p:pic>
      <p:pic>
        <p:nvPicPr>
          <p:cNvPr id="5124" name="Picture 4" descr="Neumáticos | Neumáticos para tu Toyota | Southeast Toyota Dealers">
            <a:extLst>
              <a:ext uri="{FF2B5EF4-FFF2-40B4-BE49-F238E27FC236}">
                <a16:creationId xmlns:a16="http://schemas.microsoft.com/office/drawing/2014/main" id="{C2335B61-C11E-B011-7CD9-BF1C525C4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645" y="1467643"/>
            <a:ext cx="4041551" cy="28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20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nodeType="withEffect">
                                  <p:stCondLst>
                                    <p:cond delay="0"/>
                                  </p:stCondLst>
                                  <p:childTnLst>
                                    <p:set>
                                      <p:cBhvr>
                                        <p:cTn id="9" dur="1" fill="hold">
                                          <p:stCondLst>
                                            <p:cond delay="0"/>
                                          </p:stCondLst>
                                        </p:cTn>
                                        <p:tgtEl>
                                          <p:spTgt spid="5124"/>
                                        </p:tgtEl>
                                        <p:attrNameLst>
                                          <p:attrName>style.visibility</p:attrName>
                                        </p:attrNameLst>
                                      </p:cBhvr>
                                      <p:to>
                                        <p:strVal val="visible"/>
                                      </p:to>
                                    </p:set>
                                    <p:animEffect transition="in" filter="fade">
                                      <p:cBhvr>
                                        <p:cTn id="10"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11313-3AC8-C7CE-748E-76A4C359468D}"/>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60D96B40-D07A-C2D6-B60B-08F24B34BA10}"/>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E2910FBF-C69D-B36B-0489-2FA5857DD517}"/>
              </a:ext>
            </a:extLst>
          </p:cNvPr>
          <p:cNvSpPr>
            <a:spLocks noGrp="1"/>
          </p:cNvSpPr>
          <p:nvPr>
            <p:ph type="title"/>
          </p:nvPr>
        </p:nvSpPr>
        <p:spPr>
          <a:xfrm>
            <a:off x="182880" y="1047750"/>
            <a:ext cx="5659120" cy="1524000"/>
          </a:xfrm>
        </p:spPr>
        <p:txBody>
          <a:bodyPr/>
          <a:lstStyle/>
          <a:p>
            <a:r>
              <a:rPr lang="es-CO" dirty="0"/>
              <a:t>Datos e IA</a:t>
            </a:r>
            <a:r>
              <a:rPr lang="es-MX" dirty="0"/>
              <a:t>☑️</a:t>
            </a:r>
            <a:endParaRPr lang="en-US" dirty="0"/>
          </a:p>
        </p:txBody>
      </p:sp>
      <p:cxnSp>
        <p:nvCxnSpPr>
          <p:cNvPr id="7" name="Conector recto 6">
            <a:extLst>
              <a:ext uri="{FF2B5EF4-FFF2-40B4-BE49-F238E27FC236}">
                <a16:creationId xmlns:a16="http://schemas.microsoft.com/office/drawing/2014/main" id="{B4CD74A3-C1A3-68E4-100A-9C298D1F004E}"/>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E65CE452-80D3-F5B5-EE59-230F2992A240}"/>
              </a:ext>
            </a:extLst>
          </p:cNvPr>
          <p:cNvSpPr>
            <a:spLocks noGrp="1"/>
          </p:cNvSpPr>
          <p:nvPr>
            <p:ph type="body" sz="quarter" idx="11"/>
          </p:nvPr>
        </p:nvSpPr>
        <p:spPr>
          <a:xfrm>
            <a:off x="182564" y="2869704"/>
            <a:ext cx="2674936" cy="1072737"/>
          </a:xfrm>
        </p:spPr>
        <p:txBody>
          <a:bodyPr anchor="t"/>
          <a:lstStyle/>
          <a:p>
            <a:r>
              <a:rPr lang="es-MX" sz="2000" dirty="0"/>
              <a:t>Haz cosas tontas</a:t>
            </a:r>
            <a:br>
              <a:rPr lang="es-MX" sz="2000" dirty="0"/>
            </a:br>
            <a:r>
              <a:rPr lang="es-MX" sz="2000" dirty="0"/>
              <a:t>Más rápido</a:t>
            </a:r>
            <a:br>
              <a:rPr lang="es-MX" sz="2000" dirty="0"/>
            </a:br>
            <a:r>
              <a:rPr lang="es-MX" sz="2000" dirty="0"/>
              <a:t>Con más energía</a:t>
            </a:r>
            <a:endParaRPr lang="es-CO" sz="2000" dirty="0"/>
          </a:p>
        </p:txBody>
      </p:sp>
      <p:pic>
        <p:nvPicPr>
          <p:cNvPr id="2050" name="Picture 2">
            <a:extLst>
              <a:ext uri="{FF2B5EF4-FFF2-40B4-BE49-F238E27FC236}">
                <a16:creationId xmlns:a16="http://schemas.microsoft.com/office/drawing/2014/main" id="{EDBAC585-FE46-B9B5-A38B-F880EB775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38" r="24738"/>
          <a:stretch/>
        </p:blipFill>
        <p:spPr bwMode="auto">
          <a:xfrm>
            <a:off x="5928449" y="300037"/>
            <a:ext cx="3244367"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0182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B9579-C04F-FE4E-3BC3-B60B618863A3}"/>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E2D40D99-2012-90F7-C37C-5EFE60D4F617}"/>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texto 9">
            <a:extLst>
              <a:ext uri="{FF2B5EF4-FFF2-40B4-BE49-F238E27FC236}">
                <a16:creationId xmlns:a16="http://schemas.microsoft.com/office/drawing/2014/main" id="{86D3A58B-ADB3-D0D7-28B8-855BBF645B2D}"/>
              </a:ext>
            </a:extLst>
          </p:cNvPr>
          <p:cNvSpPr>
            <a:spLocks noGrp="1"/>
          </p:cNvSpPr>
          <p:nvPr>
            <p:ph type="body" sz="quarter" idx="11"/>
          </p:nvPr>
        </p:nvSpPr>
        <p:spPr/>
        <p:txBody>
          <a:bodyPr/>
          <a:lstStyle/>
          <a:p>
            <a:endParaRPr lang="es-CO"/>
          </a:p>
        </p:txBody>
      </p:sp>
      <p:pic>
        <p:nvPicPr>
          <p:cNvPr id="6146" name="Picture 2">
            <a:extLst>
              <a:ext uri="{FF2B5EF4-FFF2-40B4-BE49-F238E27FC236}">
                <a16:creationId xmlns:a16="http://schemas.microsoft.com/office/drawing/2014/main" id="{9B6CA2A4-03BF-AF59-E344-155A1968A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300038"/>
            <a:ext cx="723900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16CCE3-17E8-0FAE-AF1E-14EF8D424847}"/>
              </a:ext>
            </a:extLst>
          </p:cNvPr>
          <p:cNvSpPr>
            <a:spLocks noGrp="1"/>
          </p:cNvSpPr>
          <p:nvPr>
            <p:ph type="title"/>
          </p:nvPr>
        </p:nvSpPr>
        <p:spPr>
          <a:xfrm>
            <a:off x="1605280" y="1934575"/>
            <a:ext cx="6217920" cy="1524000"/>
          </a:xfrm>
        </p:spPr>
        <p:txBody>
          <a:bodyPr/>
          <a:lstStyle/>
          <a:p>
            <a:r>
              <a:rPr lang="es-MX" dirty="0">
                <a:highlight>
                  <a:srgbClr val="000000"/>
                </a:highlight>
              </a:rPr>
              <a:t>"Sin datos, solo eres otra persona con una opinión."</a:t>
            </a:r>
            <a:br>
              <a:rPr lang="es-MX" dirty="0">
                <a:highlight>
                  <a:srgbClr val="000000"/>
                </a:highlight>
              </a:rPr>
            </a:br>
            <a:r>
              <a:rPr lang="es-MX" dirty="0">
                <a:highlight>
                  <a:srgbClr val="000000"/>
                </a:highlight>
              </a:rPr>
              <a:t>—W.E. Deming</a:t>
            </a:r>
            <a:endParaRPr lang="en-US" dirty="0">
              <a:highlight>
                <a:srgbClr val="000000"/>
              </a:highlight>
            </a:endParaRPr>
          </a:p>
        </p:txBody>
      </p:sp>
    </p:spTree>
    <p:extLst>
      <p:ext uri="{BB962C8B-B14F-4D97-AF65-F5344CB8AC3E}">
        <p14:creationId xmlns:p14="http://schemas.microsoft.com/office/powerpoint/2010/main" val="31929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5843A-B955-92E2-E4B2-3AC3E7369F25}"/>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68754321-662D-F1CF-7B5A-EBA969C40D10}"/>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ED347D72-F00C-590B-89C5-BA9D7E65AB3C}"/>
              </a:ext>
            </a:extLst>
          </p:cNvPr>
          <p:cNvSpPr>
            <a:spLocks noGrp="1"/>
          </p:cNvSpPr>
          <p:nvPr>
            <p:ph type="title"/>
          </p:nvPr>
        </p:nvSpPr>
        <p:spPr>
          <a:xfrm>
            <a:off x="182880" y="1047750"/>
            <a:ext cx="5659120" cy="1524000"/>
          </a:xfrm>
        </p:spPr>
        <p:txBody>
          <a:bodyPr/>
          <a:lstStyle/>
          <a:p>
            <a:r>
              <a:rPr lang="es-MX" dirty="0"/>
              <a:t>IA y Decisiones</a:t>
            </a:r>
            <a:endParaRPr lang="en-US" dirty="0"/>
          </a:p>
        </p:txBody>
      </p:sp>
      <p:cxnSp>
        <p:nvCxnSpPr>
          <p:cNvPr id="7" name="Conector recto 6">
            <a:extLst>
              <a:ext uri="{FF2B5EF4-FFF2-40B4-BE49-F238E27FC236}">
                <a16:creationId xmlns:a16="http://schemas.microsoft.com/office/drawing/2014/main" id="{9B6F856E-487E-3E1C-BF3E-7B686F7E1681}"/>
              </a:ext>
            </a:extLst>
          </p:cNvPr>
          <p:cNvCxnSpPr/>
          <p:nvPr/>
        </p:nvCxnSpPr>
        <p:spPr>
          <a:xfrm>
            <a:off x="182564" y="271417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CCAF9087-258A-E3E4-463C-3EF26D730435}"/>
              </a:ext>
            </a:extLst>
          </p:cNvPr>
          <p:cNvSpPr>
            <a:spLocks noGrp="1"/>
          </p:cNvSpPr>
          <p:nvPr>
            <p:ph type="body" sz="quarter" idx="11"/>
          </p:nvPr>
        </p:nvSpPr>
        <p:spPr>
          <a:xfrm>
            <a:off x="182564" y="2854215"/>
            <a:ext cx="4084636" cy="1285489"/>
          </a:xfrm>
        </p:spPr>
        <p:txBody>
          <a:bodyPr anchor="t"/>
          <a:lstStyle/>
          <a:p>
            <a:r>
              <a:rPr lang="es-MX" dirty="0"/>
              <a:t>La IA es una herramienta para la toma de decisiones.</a:t>
            </a:r>
          </a:p>
          <a:p>
            <a:br>
              <a:rPr lang="es-MX" dirty="0"/>
            </a:br>
            <a:r>
              <a:rPr lang="es-MX" dirty="0"/>
              <a:t>La IA es el resultado de la toma de decisiones.</a:t>
            </a:r>
            <a:endParaRPr lang="es-CO" dirty="0"/>
          </a:p>
        </p:txBody>
      </p:sp>
      <p:pic>
        <p:nvPicPr>
          <p:cNvPr id="4098" name="Picture 2">
            <a:extLst>
              <a:ext uri="{FF2B5EF4-FFF2-40B4-BE49-F238E27FC236}">
                <a16:creationId xmlns:a16="http://schemas.microsoft.com/office/drawing/2014/main" id="{8E59C6F6-28CD-ECBC-FFF1-33CCC029D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470" r="22470"/>
          <a:stretch/>
        </p:blipFill>
        <p:spPr bwMode="auto">
          <a:xfrm>
            <a:off x="5219700" y="709158"/>
            <a:ext cx="392430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71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3E1B-56A5-35E9-154A-F2B5813BDB02}"/>
              </a:ext>
            </a:extLst>
          </p:cNvPr>
          <p:cNvSpPr>
            <a:spLocks noGrp="1"/>
          </p:cNvSpPr>
          <p:nvPr>
            <p:ph type="title"/>
          </p:nvPr>
        </p:nvSpPr>
        <p:spPr>
          <a:xfrm>
            <a:off x="743979" y="1809750"/>
            <a:ext cx="7656041" cy="1524000"/>
          </a:xfrm>
        </p:spPr>
        <p:txBody>
          <a:bodyPr/>
          <a:lstStyle/>
          <a:p>
            <a:r>
              <a:rPr lang="en-US" b="0" dirty="0"/>
              <a:t>Para </a:t>
            </a:r>
            <a:r>
              <a:rPr lang="en-US" b="0" dirty="0" err="1"/>
              <a:t>decisiones</a:t>
            </a:r>
            <a:r>
              <a:rPr lang="en-US" b="0" dirty="0"/>
              <a:t> </a:t>
            </a:r>
            <a:r>
              <a:rPr lang="en-US" b="0" dirty="0" err="1"/>
              <a:t>importantes</a:t>
            </a:r>
            <a:r>
              <a:rPr lang="en-US" b="0" dirty="0"/>
              <a:t>,</a:t>
            </a:r>
            <a:r>
              <a:rPr lang="en-US" dirty="0"/>
              <a:t> documenta </a:t>
            </a:r>
            <a:r>
              <a:rPr lang="en-US" dirty="0" err="1"/>
              <a:t>el</a:t>
            </a:r>
            <a:r>
              <a:rPr lang="en-US" dirty="0"/>
              <a:t> </a:t>
            </a:r>
            <a:r>
              <a:rPr lang="en-US" dirty="0" err="1"/>
              <a:t>proceso</a:t>
            </a:r>
            <a:r>
              <a:rPr lang="en-US" dirty="0"/>
              <a:t> de </a:t>
            </a:r>
            <a:r>
              <a:rPr lang="en-US" dirty="0" err="1"/>
              <a:t>toma</a:t>
            </a:r>
            <a:r>
              <a:rPr lang="en-US" dirty="0"/>
              <a:t> de </a:t>
            </a:r>
            <a:r>
              <a:rPr lang="en-US" dirty="0" err="1"/>
              <a:t>decisiones</a:t>
            </a:r>
            <a:r>
              <a:rPr lang="es-MX" b="0" dirty="0"/>
              <a:t> </a:t>
            </a:r>
            <a:endParaRPr lang="en-US" dirty="0"/>
          </a:p>
        </p:txBody>
      </p:sp>
      <p:pic>
        <p:nvPicPr>
          <p:cNvPr id="4" name="Imagen 3">
            <a:extLst>
              <a:ext uri="{FF2B5EF4-FFF2-40B4-BE49-F238E27FC236}">
                <a16:creationId xmlns:a16="http://schemas.microsoft.com/office/drawing/2014/main" id="{8A8B5DCD-FC94-D0F5-F5EB-30CBCCE96A4A}"/>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spTree>
    <p:extLst>
      <p:ext uri="{BB962C8B-B14F-4D97-AF65-F5344CB8AC3E}">
        <p14:creationId xmlns:p14="http://schemas.microsoft.com/office/powerpoint/2010/main" val="20450358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CA563-4F68-2EEF-5119-C0204C97A47A}"/>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92BE41BD-5CEE-C416-9832-B6703A1D7B9D}"/>
              </a:ext>
            </a:extLst>
          </p:cNvPr>
          <p:cNvSpPr/>
          <p:nvPr/>
        </p:nvSpPr>
        <p:spPr>
          <a:xfrm>
            <a:off x="0" y="2378"/>
            <a:ext cx="9144000" cy="5095403"/>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a:extLst>
              <a:ext uri="{FF2B5EF4-FFF2-40B4-BE49-F238E27FC236}">
                <a16:creationId xmlns:a16="http://schemas.microsoft.com/office/drawing/2014/main" id="{5FCEDE87-5FE3-DCC7-308E-3ADA7ABDEDA6}"/>
              </a:ext>
            </a:extLst>
          </p:cNvPr>
          <p:cNvPicPr>
            <a:picLocks noGrp="1" noRot="1" noChangeAspect="1" noMove="1" noResize="1" noEditPoints="1" noAdjustHandles="1" noChangeArrowheads="1" noChangeShapeType="1" noCrop="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291367">
            <a:off x="4568698" y="-261382"/>
            <a:ext cx="5161052" cy="5161052"/>
          </a:xfrm>
          <a:prstGeom prst="rect">
            <a:avLst/>
          </a:prstGeom>
        </p:spPr>
      </p:pic>
      <p:sp>
        <p:nvSpPr>
          <p:cNvPr id="7" name="Rectángulo 6">
            <a:extLst>
              <a:ext uri="{FF2B5EF4-FFF2-40B4-BE49-F238E27FC236}">
                <a16:creationId xmlns:a16="http://schemas.microsoft.com/office/drawing/2014/main" id="{C32C9B39-319E-3AAC-5E17-D4C4695F16DD}"/>
              </a:ext>
            </a:extLst>
          </p:cNvPr>
          <p:cNvSpPr/>
          <p:nvPr/>
        </p:nvSpPr>
        <p:spPr>
          <a:xfrm>
            <a:off x="0" y="5097781"/>
            <a:ext cx="9141622"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itle 1">
            <a:extLst>
              <a:ext uri="{FF2B5EF4-FFF2-40B4-BE49-F238E27FC236}">
                <a16:creationId xmlns:a16="http://schemas.microsoft.com/office/drawing/2014/main" id="{239BDDCB-1055-4FCA-BCAC-BC6699FC80CA}"/>
              </a:ext>
            </a:extLst>
          </p:cNvPr>
          <p:cNvSpPr txBox="1">
            <a:spLocks/>
          </p:cNvSpPr>
          <p:nvPr/>
        </p:nvSpPr>
        <p:spPr>
          <a:xfrm>
            <a:off x="3400070" y="1994820"/>
            <a:ext cx="2302402" cy="111052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bg1"/>
                </a:solidFill>
              </a:rPr>
              <a:t>vs</a:t>
            </a:r>
            <a:endParaRPr lang="en-US" sz="2400" dirty="0">
              <a:solidFill>
                <a:schemeClr val="bg1"/>
              </a:solidFill>
            </a:endParaRPr>
          </a:p>
        </p:txBody>
      </p:sp>
      <p:sp>
        <p:nvSpPr>
          <p:cNvPr id="11" name="Title 1">
            <a:extLst>
              <a:ext uri="{FF2B5EF4-FFF2-40B4-BE49-F238E27FC236}">
                <a16:creationId xmlns:a16="http://schemas.microsoft.com/office/drawing/2014/main" id="{9CC846FB-47DE-A99C-FAF7-77628D3790B9}"/>
              </a:ext>
            </a:extLst>
          </p:cNvPr>
          <p:cNvSpPr txBox="1">
            <a:spLocks/>
          </p:cNvSpPr>
          <p:nvPr/>
        </p:nvSpPr>
        <p:spPr>
          <a:xfrm>
            <a:off x="576968" y="1778199"/>
            <a:ext cx="28231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000" dirty="0">
                <a:solidFill>
                  <a:schemeClr val="tx1">
                    <a:lumMod val="85000"/>
                    <a:lumOff val="15000"/>
                  </a:schemeClr>
                </a:solidFill>
              </a:rPr>
              <a:t>IA Discriminativa</a:t>
            </a:r>
            <a:endParaRPr lang="en-US" sz="2000" dirty="0">
              <a:solidFill>
                <a:schemeClr val="tx1">
                  <a:lumMod val="85000"/>
                  <a:lumOff val="15000"/>
                </a:schemeClr>
              </a:solidFill>
            </a:endParaRPr>
          </a:p>
        </p:txBody>
      </p:sp>
      <p:sp>
        <p:nvSpPr>
          <p:cNvPr id="3" name="Title 1">
            <a:extLst>
              <a:ext uri="{FF2B5EF4-FFF2-40B4-BE49-F238E27FC236}">
                <a16:creationId xmlns:a16="http://schemas.microsoft.com/office/drawing/2014/main" id="{CFE7437C-E110-88B0-AA4F-F5BD05DBBC07}"/>
              </a:ext>
            </a:extLst>
          </p:cNvPr>
          <p:cNvSpPr txBox="1">
            <a:spLocks/>
          </p:cNvSpPr>
          <p:nvPr/>
        </p:nvSpPr>
        <p:spPr>
          <a:xfrm>
            <a:off x="576968" y="2855021"/>
            <a:ext cx="2823102" cy="1056579"/>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1600" dirty="0">
                <a:solidFill>
                  <a:schemeClr val="tx1">
                    <a:lumMod val="85000"/>
                    <a:lumOff val="15000"/>
                  </a:schemeClr>
                </a:solidFill>
              </a:rPr>
              <a:t>Obtener la respuesta correcta y asignar una etiqueta</a:t>
            </a:r>
            <a:endParaRPr lang="en-US" sz="1600" dirty="0">
              <a:solidFill>
                <a:schemeClr val="tx1">
                  <a:lumMod val="85000"/>
                  <a:lumOff val="15000"/>
                </a:schemeClr>
              </a:solidFill>
            </a:endParaRPr>
          </a:p>
        </p:txBody>
      </p:sp>
      <p:sp>
        <p:nvSpPr>
          <p:cNvPr id="4" name="Title 1">
            <a:extLst>
              <a:ext uri="{FF2B5EF4-FFF2-40B4-BE49-F238E27FC236}">
                <a16:creationId xmlns:a16="http://schemas.microsoft.com/office/drawing/2014/main" id="{7B8A0D85-0688-1DBE-04A1-FC10B445A30F}"/>
              </a:ext>
            </a:extLst>
          </p:cNvPr>
          <p:cNvSpPr txBox="1">
            <a:spLocks/>
          </p:cNvSpPr>
          <p:nvPr/>
        </p:nvSpPr>
        <p:spPr>
          <a:xfrm>
            <a:off x="5491868" y="1778199"/>
            <a:ext cx="28231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tx1">
                    <a:lumMod val="85000"/>
                    <a:lumOff val="15000"/>
                  </a:schemeClr>
                </a:solidFill>
              </a:rPr>
              <a:t>IA Generativa</a:t>
            </a:r>
            <a:endParaRPr lang="en-US" sz="2400" dirty="0">
              <a:solidFill>
                <a:schemeClr val="tx1">
                  <a:lumMod val="85000"/>
                  <a:lumOff val="15000"/>
                </a:schemeClr>
              </a:solidFill>
            </a:endParaRPr>
          </a:p>
        </p:txBody>
      </p:sp>
      <p:sp>
        <p:nvSpPr>
          <p:cNvPr id="14" name="Title 1">
            <a:extLst>
              <a:ext uri="{FF2B5EF4-FFF2-40B4-BE49-F238E27FC236}">
                <a16:creationId xmlns:a16="http://schemas.microsoft.com/office/drawing/2014/main" id="{4C980D50-FC9C-5C0A-0368-11CE3A74E111}"/>
              </a:ext>
            </a:extLst>
          </p:cNvPr>
          <p:cNvSpPr txBox="1">
            <a:spLocks/>
          </p:cNvSpPr>
          <p:nvPr/>
        </p:nvSpPr>
        <p:spPr>
          <a:xfrm>
            <a:off x="5491868" y="2855021"/>
            <a:ext cx="2823102" cy="1056579"/>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1600" dirty="0">
                <a:solidFill>
                  <a:schemeClr val="tx1">
                    <a:lumMod val="85000"/>
                    <a:lumOff val="15000"/>
                  </a:schemeClr>
                </a:solidFill>
              </a:rPr>
              <a:t>Crear un ejemplar plausible</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2997478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5C23-0DC7-F718-822E-F6745F894ED2}"/>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898DDAB5-5F0B-320C-592B-D0448360E6C7}"/>
              </a:ext>
            </a:extLst>
          </p:cNvPr>
          <p:cNvSpPr/>
          <p:nvPr/>
        </p:nvSpPr>
        <p:spPr>
          <a:xfrm>
            <a:off x="0" y="2378"/>
            <a:ext cx="9144000" cy="5095403"/>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a:extLst>
              <a:ext uri="{FF2B5EF4-FFF2-40B4-BE49-F238E27FC236}">
                <a16:creationId xmlns:a16="http://schemas.microsoft.com/office/drawing/2014/main" id="{7830B176-1E4F-B7C9-264B-381F12F847D5}"/>
              </a:ext>
            </a:extLst>
          </p:cNvPr>
          <p:cNvPicPr>
            <a:picLocks noGrp="1" noRot="1" noChangeAspect="1" noMove="1" noResize="1" noEditPoints="1" noAdjustHandles="1" noChangeArrowheads="1" noChangeShapeType="1" noCrop="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291367">
            <a:off x="4568698" y="-261382"/>
            <a:ext cx="5161052" cy="5161052"/>
          </a:xfrm>
          <a:prstGeom prst="rect">
            <a:avLst/>
          </a:prstGeom>
        </p:spPr>
      </p:pic>
      <p:sp>
        <p:nvSpPr>
          <p:cNvPr id="7" name="Rectángulo 6">
            <a:extLst>
              <a:ext uri="{FF2B5EF4-FFF2-40B4-BE49-F238E27FC236}">
                <a16:creationId xmlns:a16="http://schemas.microsoft.com/office/drawing/2014/main" id="{7AC82462-78F1-2C82-00AD-D76E48FBFC68}"/>
              </a:ext>
            </a:extLst>
          </p:cNvPr>
          <p:cNvSpPr/>
          <p:nvPr/>
        </p:nvSpPr>
        <p:spPr>
          <a:xfrm>
            <a:off x="0" y="5097781"/>
            <a:ext cx="9141622"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itle 1">
            <a:extLst>
              <a:ext uri="{FF2B5EF4-FFF2-40B4-BE49-F238E27FC236}">
                <a16:creationId xmlns:a16="http://schemas.microsoft.com/office/drawing/2014/main" id="{35442024-991A-AB0C-F53F-3EF04AC7BB50}"/>
              </a:ext>
            </a:extLst>
          </p:cNvPr>
          <p:cNvSpPr txBox="1">
            <a:spLocks/>
          </p:cNvSpPr>
          <p:nvPr/>
        </p:nvSpPr>
        <p:spPr>
          <a:xfrm>
            <a:off x="3400070" y="1994820"/>
            <a:ext cx="2302402" cy="111052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bg1"/>
                </a:solidFill>
              </a:rPr>
              <a:t>vs</a:t>
            </a:r>
            <a:endParaRPr lang="en-US" sz="2400" dirty="0">
              <a:solidFill>
                <a:schemeClr val="bg1"/>
              </a:solidFill>
            </a:endParaRPr>
          </a:p>
        </p:txBody>
      </p:sp>
      <p:sp>
        <p:nvSpPr>
          <p:cNvPr id="11" name="Title 1">
            <a:extLst>
              <a:ext uri="{FF2B5EF4-FFF2-40B4-BE49-F238E27FC236}">
                <a16:creationId xmlns:a16="http://schemas.microsoft.com/office/drawing/2014/main" id="{AA5E0D3B-2F0A-0F50-10AE-1B14BA00B192}"/>
              </a:ext>
            </a:extLst>
          </p:cNvPr>
          <p:cNvSpPr txBox="1">
            <a:spLocks/>
          </p:cNvSpPr>
          <p:nvPr/>
        </p:nvSpPr>
        <p:spPr>
          <a:xfrm>
            <a:off x="576968" y="1778199"/>
            <a:ext cx="28231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000" dirty="0">
                <a:solidFill>
                  <a:schemeClr val="tx1">
                    <a:lumMod val="85000"/>
                    <a:lumOff val="15000"/>
                  </a:schemeClr>
                </a:solidFill>
              </a:rPr>
              <a:t>IA Discriminativa</a:t>
            </a:r>
            <a:endParaRPr lang="en-US" sz="2000" dirty="0">
              <a:solidFill>
                <a:schemeClr val="tx1">
                  <a:lumMod val="85000"/>
                  <a:lumOff val="15000"/>
                </a:schemeClr>
              </a:solidFill>
            </a:endParaRPr>
          </a:p>
        </p:txBody>
      </p:sp>
      <p:sp>
        <p:nvSpPr>
          <p:cNvPr id="3" name="Title 1">
            <a:extLst>
              <a:ext uri="{FF2B5EF4-FFF2-40B4-BE49-F238E27FC236}">
                <a16:creationId xmlns:a16="http://schemas.microsoft.com/office/drawing/2014/main" id="{64452D8B-44B1-2AC1-B3EE-D4C8557C2DE5}"/>
              </a:ext>
            </a:extLst>
          </p:cNvPr>
          <p:cNvSpPr txBox="1">
            <a:spLocks/>
          </p:cNvSpPr>
          <p:nvPr/>
        </p:nvSpPr>
        <p:spPr>
          <a:xfrm>
            <a:off x="576968" y="2855021"/>
            <a:ext cx="2823102" cy="1056579"/>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1600" dirty="0">
                <a:solidFill>
                  <a:schemeClr val="tx1">
                    <a:lumMod val="85000"/>
                    <a:lumOff val="15000"/>
                  </a:schemeClr>
                </a:solidFill>
              </a:rPr>
              <a:t>Una respuesta correcta</a:t>
            </a:r>
            <a:endParaRPr lang="en-US" sz="1600" dirty="0">
              <a:solidFill>
                <a:schemeClr val="tx1">
                  <a:lumMod val="85000"/>
                  <a:lumOff val="15000"/>
                </a:schemeClr>
              </a:solidFill>
            </a:endParaRPr>
          </a:p>
        </p:txBody>
      </p:sp>
      <p:sp>
        <p:nvSpPr>
          <p:cNvPr id="4" name="Title 1">
            <a:extLst>
              <a:ext uri="{FF2B5EF4-FFF2-40B4-BE49-F238E27FC236}">
                <a16:creationId xmlns:a16="http://schemas.microsoft.com/office/drawing/2014/main" id="{F79874D4-5013-BBE0-681B-22C067E9D444}"/>
              </a:ext>
            </a:extLst>
          </p:cNvPr>
          <p:cNvSpPr txBox="1">
            <a:spLocks/>
          </p:cNvSpPr>
          <p:nvPr/>
        </p:nvSpPr>
        <p:spPr>
          <a:xfrm>
            <a:off x="5491868" y="1778199"/>
            <a:ext cx="2823102" cy="592091"/>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2400" dirty="0">
                <a:solidFill>
                  <a:schemeClr val="tx1">
                    <a:lumMod val="85000"/>
                    <a:lumOff val="15000"/>
                  </a:schemeClr>
                </a:solidFill>
              </a:rPr>
              <a:t>IA Generativa</a:t>
            </a:r>
            <a:endParaRPr lang="en-US" sz="2400" dirty="0">
              <a:solidFill>
                <a:schemeClr val="tx1">
                  <a:lumMod val="85000"/>
                  <a:lumOff val="15000"/>
                </a:schemeClr>
              </a:solidFill>
            </a:endParaRPr>
          </a:p>
        </p:txBody>
      </p:sp>
      <p:sp>
        <p:nvSpPr>
          <p:cNvPr id="14" name="Title 1">
            <a:extLst>
              <a:ext uri="{FF2B5EF4-FFF2-40B4-BE49-F238E27FC236}">
                <a16:creationId xmlns:a16="http://schemas.microsoft.com/office/drawing/2014/main" id="{9AE5EFD9-7015-7058-2C43-5EF5309D0F15}"/>
              </a:ext>
            </a:extLst>
          </p:cNvPr>
          <p:cNvSpPr txBox="1">
            <a:spLocks/>
          </p:cNvSpPr>
          <p:nvPr/>
        </p:nvSpPr>
        <p:spPr>
          <a:xfrm>
            <a:off x="5491868" y="2855021"/>
            <a:ext cx="2823102" cy="1056579"/>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spcBef>
                <a:spcPts val="750"/>
              </a:spcBef>
              <a:buClr>
                <a:srgbClr val="24397F"/>
              </a:buClr>
              <a:buFont typeface="Arial" panose="020B0604020202020204" pitchFamily="34" charset="0"/>
              <a:buNone/>
              <a:defRPr/>
            </a:pPr>
            <a:r>
              <a:rPr lang="es-MX" sz="1600" dirty="0">
                <a:solidFill>
                  <a:schemeClr val="tx1">
                    <a:lumMod val="85000"/>
                    <a:lumOff val="15000"/>
                  </a:schemeClr>
                </a:solidFill>
              </a:rPr>
              <a:t>Respuestas correctas infinitas</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27633050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27A50-4444-1490-A8E8-A9FAAA5DEC09}"/>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6B838558-187E-35B3-5553-41F0E561DFA8}"/>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7A7136EE-4644-0D47-13FF-51B4DF4DC136}"/>
              </a:ext>
            </a:extLst>
          </p:cNvPr>
          <p:cNvSpPr>
            <a:spLocks noGrp="1"/>
          </p:cNvSpPr>
          <p:nvPr>
            <p:ph type="title"/>
          </p:nvPr>
        </p:nvSpPr>
        <p:spPr>
          <a:xfrm>
            <a:off x="224790" y="331390"/>
            <a:ext cx="8694420" cy="596898"/>
          </a:xfrm>
        </p:spPr>
        <p:txBody>
          <a:bodyPr anchor="t"/>
          <a:lstStyle/>
          <a:p>
            <a:pPr algn="ctr"/>
            <a:r>
              <a:rPr lang="es-MX" dirty="0"/>
              <a:t>¿Qué es la ingeniería de </a:t>
            </a:r>
            <a:r>
              <a:rPr lang="es-MX" dirty="0" err="1"/>
              <a:t>prompts</a:t>
            </a:r>
            <a:r>
              <a:rPr lang="es-MX" dirty="0"/>
              <a:t>?</a:t>
            </a:r>
            <a:endParaRPr lang="en-US" dirty="0"/>
          </a:p>
        </p:txBody>
      </p:sp>
      <p:cxnSp>
        <p:nvCxnSpPr>
          <p:cNvPr id="7" name="Conector recto 6">
            <a:extLst>
              <a:ext uri="{FF2B5EF4-FFF2-40B4-BE49-F238E27FC236}">
                <a16:creationId xmlns:a16="http://schemas.microsoft.com/office/drawing/2014/main" id="{CEA65FE7-71B3-36DE-6998-EA34B796053A}"/>
              </a:ext>
            </a:extLst>
          </p:cNvPr>
          <p:cNvCxnSpPr/>
          <p:nvPr/>
        </p:nvCxnSpPr>
        <p:spPr>
          <a:xfrm>
            <a:off x="2100264" y="970297"/>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Elementos multimedia en línea 3" title="Exact Instructions Challenge PB&amp;J Classroom Friendly | Josh Darnit">
            <a:hlinkClick r:id="" action="ppaction://media"/>
            <a:extLst>
              <a:ext uri="{FF2B5EF4-FFF2-40B4-BE49-F238E27FC236}">
                <a16:creationId xmlns:a16="http://schemas.microsoft.com/office/drawing/2014/main" id="{FB9D2130-CB1F-1B8E-F0AE-7B6E7C66CC0C}"/>
              </a:ext>
            </a:extLst>
          </p:cNvPr>
          <p:cNvPicPr>
            <a:picLocks noRot="1" noChangeAspect="1"/>
          </p:cNvPicPr>
          <p:nvPr>
            <a:videoFile r:link="rId1"/>
          </p:nvPr>
        </p:nvPicPr>
        <p:blipFill>
          <a:blip r:embed="rId3"/>
          <a:stretch>
            <a:fillRect/>
          </a:stretch>
        </p:blipFill>
        <p:spPr>
          <a:xfrm>
            <a:off x="1293249" y="1256220"/>
            <a:ext cx="6374625" cy="3601357"/>
          </a:xfrm>
          <a:prstGeom prst="rect">
            <a:avLst/>
          </a:prstGeom>
        </p:spPr>
      </p:pic>
    </p:spTree>
    <p:extLst>
      <p:ext uri="{BB962C8B-B14F-4D97-AF65-F5344CB8AC3E}">
        <p14:creationId xmlns:p14="http://schemas.microsoft.com/office/powerpoint/2010/main" val="210532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91FB-A54B-0891-7A48-2EB5011CB021}"/>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7EBC0AC9-093C-24C3-2007-E74403139381}"/>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91760D07-72AC-1825-CD35-A51A1935575D}"/>
              </a:ext>
            </a:extLst>
          </p:cNvPr>
          <p:cNvSpPr>
            <a:spLocks noGrp="1"/>
          </p:cNvSpPr>
          <p:nvPr>
            <p:ph type="title"/>
          </p:nvPr>
        </p:nvSpPr>
        <p:spPr>
          <a:xfrm>
            <a:off x="1742440" y="120650"/>
            <a:ext cx="5659120" cy="1524000"/>
          </a:xfrm>
        </p:spPr>
        <p:txBody>
          <a:bodyPr/>
          <a:lstStyle/>
          <a:p>
            <a:pPr algn="ctr"/>
            <a:r>
              <a:rPr lang="es-MX" dirty="0"/>
              <a:t>Espectro de comunicación</a:t>
            </a:r>
            <a:endParaRPr lang="en-US" dirty="0"/>
          </a:p>
        </p:txBody>
      </p:sp>
      <p:cxnSp>
        <p:nvCxnSpPr>
          <p:cNvPr id="7" name="Conector recto 6">
            <a:extLst>
              <a:ext uri="{FF2B5EF4-FFF2-40B4-BE49-F238E27FC236}">
                <a16:creationId xmlns:a16="http://schemas.microsoft.com/office/drawing/2014/main" id="{64C567AB-38BD-AD80-5B6D-6338DACC7732}"/>
              </a:ext>
            </a:extLst>
          </p:cNvPr>
          <p:cNvCxnSpPr/>
          <p:nvPr/>
        </p:nvCxnSpPr>
        <p:spPr>
          <a:xfrm>
            <a:off x="2191702" y="1691821"/>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C7E8FC68-846D-88DF-104E-CACB4D4FA12C}"/>
              </a:ext>
            </a:extLst>
          </p:cNvPr>
          <p:cNvSpPr>
            <a:spLocks noGrp="1"/>
          </p:cNvSpPr>
          <p:nvPr>
            <p:ph type="body" sz="quarter" idx="11"/>
          </p:nvPr>
        </p:nvSpPr>
        <p:spPr>
          <a:xfrm>
            <a:off x="1729582" y="2361789"/>
            <a:ext cx="1697036" cy="381411"/>
          </a:xfrm>
        </p:spPr>
        <p:txBody>
          <a:bodyPr/>
          <a:lstStyle/>
          <a:p>
            <a:pPr algn="ctr"/>
            <a:r>
              <a:rPr lang="es-CO" dirty="0"/>
              <a:t>Poesía</a:t>
            </a:r>
          </a:p>
        </p:txBody>
      </p:sp>
      <p:pic>
        <p:nvPicPr>
          <p:cNvPr id="7170" name="Picture 2" descr="Lo mejor en la categoría «Espectro visible» de imágenes, fotos de stock e  ilustraciones libres de regalías | Shutterstock">
            <a:extLst>
              <a:ext uri="{FF2B5EF4-FFF2-40B4-BE49-F238E27FC236}">
                <a16:creationId xmlns:a16="http://schemas.microsoft.com/office/drawing/2014/main" id="{3B43D9BB-967B-CA45-E78B-35BE2A5478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82" t="9354" r="5709" b="59694"/>
          <a:stretch/>
        </p:blipFill>
        <p:spPr bwMode="auto">
          <a:xfrm>
            <a:off x="2578100" y="2743200"/>
            <a:ext cx="4025900" cy="8255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9">
            <a:extLst>
              <a:ext uri="{FF2B5EF4-FFF2-40B4-BE49-F238E27FC236}">
                <a16:creationId xmlns:a16="http://schemas.microsoft.com/office/drawing/2014/main" id="{6062C741-4486-5D15-6F77-D67994A3CB0E}"/>
              </a:ext>
            </a:extLst>
          </p:cNvPr>
          <p:cNvSpPr txBox="1">
            <a:spLocks/>
          </p:cNvSpPr>
          <p:nvPr/>
        </p:nvSpPr>
        <p:spPr>
          <a:xfrm>
            <a:off x="2578100" y="3561938"/>
            <a:ext cx="1697036" cy="381411"/>
          </a:xfrm>
          <a:prstGeom prst="rect">
            <a:avLst/>
          </a:prstGeom>
        </p:spPr>
        <p:txBody>
          <a:bodyPr vert="horz" lIns="91440" tIns="45720" rIns="91440" bIns="45720" rtlCol="0" anchor="b">
            <a:no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400" b="1" kern="1200">
                <a:solidFill>
                  <a:schemeClr val="bg1"/>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CO" dirty="0"/>
              <a:t>Conversación</a:t>
            </a:r>
          </a:p>
        </p:txBody>
      </p:sp>
      <p:sp>
        <p:nvSpPr>
          <p:cNvPr id="5" name="Marcador de texto 9">
            <a:extLst>
              <a:ext uri="{FF2B5EF4-FFF2-40B4-BE49-F238E27FC236}">
                <a16:creationId xmlns:a16="http://schemas.microsoft.com/office/drawing/2014/main" id="{DFC51D4C-CF2D-EC71-DDB2-0090772A1873}"/>
              </a:ext>
            </a:extLst>
          </p:cNvPr>
          <p:cNvSpPr txBox="1">
            <a:spLocks/>
          </p:cNvSpPr>
          <p:nvPr/>
        </p:nvSpPr>
        <p:spPr>
          <a:xfrm>
            <a:off x="3691733" y="2349089"/>
            <a:ext cx="1697036" cy="381411"/>
          </a:xfrm>
          <a:prstGeom prst="rect">
            <a:avLst/>
          </a:prstGeom>
        </p:spPr>
        <p:txBody>
          <a:bodyPr vert="horz" lIns="91440" tIns="45720" rIns="91440" bIns="45720" rtlCol="0" anchor="b">
            <a:no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400" b="1" kern="1200">
                <a:solidFill>
                  <a:schemeClr val="bg1"/>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CO" dirty="0"/>
              <a:t>Léxico jurídico</a:t>
            </a:r>
          </a:p>
        </p:txBody>
      </p:sp>
      <p:sp>
        <p:nvSpPr>
          <p:cNvPr id="6" name="Marcador de texto 9">
            <a:extLst>
              <a:ext uri="{FF2B5EF4-FFF2-40B4-BE49-F238E27FC236}">
                <a16:creationId xmlns:a16="http://schemas.microsoft.com/office/drawing/2014/main" id="{1158E5F6-99CC-F722-5323-D54A466BF997}"/>
              </a:ext>
            </a:extLst>
          </p:cNvPr>
          <p:cNvSpPr txBox="1">
            <a:spLocks/>
          </p:cNvSpPr>
          <p:nvPr/>
        </p:nvSpPr>
        <p:spPr>
          <a:xfrm>
            <a:off x="4696618" y="3549238"/>
            <a:ext cx="1697036" cy="381411"/>
          </a:xfrm>
          <a:prstGeom prst="rect">
            <a:avLst/>
          </a:prstGeom>
        </p:spPr>
        <p:txBody>
          <a:bodyPr vert="horz" lIns="91440" tIns="45720" rIns="91440" bIns="45720" rtlCol="0" anchor="b">
            <a:no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400" b="1" kern="1200">
                <a:solidFill>
                  <a:schemeClr val="bg1"/>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CO" dirty="0"/>
              <a:t>Código</a:t>
            </a:r>
          </a:p>
        </p:txBody>
      </p:sp>
      <p:sp>
        <p:nvSpPr>
          <p:cNvPr id="8" name="Marcador de texto 9">
            <a:extLst>
              <a:ext uri="{FF2B5EF4-FFF2-40B4-BE49-F238E27FC236}">
                <a16:creationId xmlns:a16="http://schemas.microsoft.com/office/drawing/2014/main" id="{BE728B90-8A70-FA28-B18D-82655A03C96B}"/>
              </a:ext>
            </a:extLst>
          </p:cNvPr>
          <p:cNvSpPr txBox="1">
            <a:spLocks/>
          </p:cNvSpPr>
          <p:nvPr/>
        </p:nvSpPr>
        <p:spPr>
          <a:xfrm>
            <a:off x="5653884" y="2361789"/>
            <a:ext cx="1697036" cy="381411"/>
          </a:xfrm>
          <a:prstGeom prst="rect">
            <a:avLst/>
          </a:prstGeom>
        </p:spPr>
        <p:txBody>
          <a:bodyPr vert="horz" lIns="91440" tIns="45720" rIns="91440" bIns="45720" rtlCol="0" anchor="b">
            <a:no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400" b="1" kern="1200">
                <a:solidFill>
                  <a:schemeClr val="bg1"/>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CO" dirty="0"/>
              <a:t>Matemáticas</a:t>
            </a:r>
          </a:p>
        </p:txBody>
      </p:sp>
    </p:spTree>
    <p:extLst>
      <p:ext uri="{BB962C8B-B14F-4D97-AF65-F5344CB8AC3E}">
        <p14:creationId xmlns:p14="http://schemas.microsoft.com/office/powerpoint/2010/main" val="3114974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AACCE-2B57-F5E2-843B-B26348754662}"/>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89465253-E402-EAC8-D647-4CD92A273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23E2444E-65C7-2EF8-EF2F-A83BC626915E}"/>
              </a:ext>
            </a:extLst>
          </p:cNvPr>
          <p:cNvSpPr>
            <a:spLocks noGrp="1"/>
          </p:cNvSpPr>
          <p:nvPr>
            <p:ph type="title"/>
          </p:nvPr>
        </p:nvSpPr>
        <p:spPr>
          <a:xfrm>
            <a:off x="182880" y="558800"/>
            <a:ext cx="5128561" cy="2012950"/>
          </a:xfrm>
        </p:spPr>
        <p:txBody>
          <a:bodyPr/>
          <a:lstStyle/>
          <a:p>
            <a:r>
              <a:rPr lang="es-MX" dirty="0"/>
              <a:t>“Un cubo y un número de lados son iguales a un número”</a:t>
            </a:r>
            <a:endParaRPr lang="en-US" dirty="0"/>
          </a:p>
        </p:txBody>
      </p:sp>
      <p:sp>
        <p:nvSpPr>
          <p:cNvPr id="3" name="Text Placeholder 2">
            <a:extLst>
              <a:ext uri="{FF2B5EF4-FFF2-40B4-BE49-F238E27FC236}">
                <a16:creationId xmlns:a16="http://schemas.microsoft.com/office/drawing/2014/main" id="{8E6BA8BF-3DDB-2E74-B9D2-F05D58ECB473}"/>
              </a:ext>
            </a:extLst>
          </p:cNvPr>
          <p:cNvSpPr>
            <a:spLocks noGrp="1"/>
          </p:cNvSpPr>
          <p:nvPr>
            <p:ph type="body" sz="quarter" idx="10"/>
          </p:nvPr>
        </p:nvSpPr>
        <p:spPr/>
        <p:txBody>
          <a:bodyPr/>
          <a:lstStyle/>
          <a:p>
            <a:r>
              <a:rPr lang="es-CO" dirty="0"/>
              <a:t>Omar </a:t>
            </a:r>
            <a:r>
              <a:rPr lang="es-CO" dirty="0" err="1"/>
              <a:t>Khayyam</a:t>
            </a:r>
            <a:r>
              <a:rPr lang="es-CO" dirty="0"/>
              <a:t> (1048–1131)</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83EAFD0-408A-6794-C60A-4C1ED9164906}"/>
                  </a:ext>
                </a:extLst>
              </p:cNvPr>
              <p:cNvSpPr>
                <a:spLocks noGrp="1"/>
              </p:cNvSpPr>
              <p:nvPr>
                <p:ph type="body" sz="quarter" idx="11"/>
              </p:nvPr>
            </p:nvSpPr>
            <p:spPr>
              <a:xfrm>
                <a:off x="5708634" y="4329883"/>
                <a:ext cx="3030536" cy="393700"/>
              </a:xfrm>
            </p:spPr>
            <p:txBody>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s-MX" sz="1800" b="1" i="1" smtClean="0">
                              <a:latin typeface="Cambria Math" panose="02040503050406030204" pitchFamily="18" charset="0"/>
                            </a:rPr>
                            <m:t>𝒙</m:t>
                          </m:r>
                        </m:e>
                        <m:sup>
                          <m:r>
                            <a:rPr lang="es-MX" sz="1800" b="1" i="1" smtClean="0">
                              <a:latin typeface="Cambria Math" panose="02040503050406030204" pitchFamily="18" charset="0"/>
                            </a:rPr>
                            <m:t>𝟑</m:t>
                          </m:r>
                        </m:sup>
                      </m:sSup>
                      <m:r>
                        <a:rPr lang="es-MX" sz="1800" b="1" i="1" smtClean="0">
                          <a:latin typeface="Cambria Math" panose="02040503050406030204" pitchFamily="18" charset="0"/>
                        </a:rPr>
                        <m:t>+</m:t>
                      </m:r>
                      <m:r>
                        <a:rPr lang="es-MX" sz="1800" b="1" i="1" smtClean="0">
                          <a:latin typeface="Cambria Math" panose="02040503050406030204" pitchFamily="18" charset="0"/>
                        </a:rPr>
                        <m:t>𝒃𝒙</m:t>
                      </m:r>
                      <m:r>
                        <a:rPr lang="es-MX" sz="1800" b="1" i="1" smtClean="0">
                          <a:latin typeface="Cambria Math" panose="02040503050406030204" pitchFamily="18" charset="0"/>
                        </a:rPr>
                        <m:t>=</m:t>
                      </m:r>
                      <m:r>
                        <a:rPr lang="es-MX" sz="1800" b="1" i="1" smtClean="0">
                          <a:latin typeface="Cambria Math" panose="02040503050406030204" pitchFamily="18" charset="0"/>
                        </a:rPr>
                        <m:t>𝒅</m:t>
                      </m:r>
                    </m:oMath>
                  </m:oMathPara>
                </a14:m>
                <a:endParaRPr lang="en-US" sz="1800" dirty="0"/>
              </a:p>
            </p:txBody>
          </p:sp>
        </mc:Choice>
        <mc:Fallback xmlns="">
          <p:sp>
            <p:nvSpPr>
              <p:cNvPr id="4" name="Text Placeholder 3">
                <a:extLst>
                  <a:ext uri="{FF2B5EF4-FFF2-40B4-BE49-F238E27FC236}">
                    <a16:creationId xmlns:a16="http://schemas.microsoft.com/office/drawing/2014/main" id="{583EAFD0-408A-6794-C60A-4C1ED9164906}"/>
                  </a:ext>
                </a:extLst>
              </p:cNvPr>
              <p:cNvSpPr>
                <a:spLocks noGrp="1" noRot="1" noChangeAspect="1" noMove="1" noResize="1" noEditPoints="1" noAdjustHandles="1" noChangeArrowheads="1" noChangeShapeType="1" noTextEdit="1"/>
              </p:cNvSpPr>
              <p:nvPr>
                <p:ph type="body" sz="quarter" idx="11"/>
              </p:nvPr>
            </p:nvSpPr>
            <p:spPr>
              <a:xfrm>
                <a:off x="5708634" y="4329883"/>
                <a:ext cx="3030536" cy="393700"/>
              </a:xfrm>
              <a:blipFill>
                <a:blip r:embed="rId3"/>
                <a:stretch>
                  <a:fillRect/>
                </a:stretch>
              </a:blipFill>
            </p:spPr>
            <p:txBody>
              <a:bodyPr/>
              <a:lstStyle/>
              <a:p>
                <a:r>
                  <a:rPr lang="es-CO">
                    <a:noFill/>
                  </a:rPr>
                  <a:t> </a:t>
                </a:r>
              </a:p>
            </p:txBody>
          </p:sp>
        </mc:Fallback>
      </mc:AlternateContent>
      <p:cxnSp>
        <p:nvCxnSpPr>
          <p:cNvPr id="10" name="Conector recto 9">
            <a:extLst>
              <a:ext uri="{FF2B5EF4-FFF2-40B4-BE49-F238E27FC236}">
                <a16:creationId xmlns:a16="http://schemas.microsoft.com/office/drawing/2014/main" id="{7E2CB9E9-E93D-994E-D542-F841362C8D3E}"/>
              </a:ext>
            </a:extLst>
          </p:cNvPr>
          <p:cNvCxnSpPr/>
          <p:nvPr/>
        </p:nvCxnSpPr>
        <p:spPr>
          <a:xfrm>
            <a:off x="182564" y="2696547"/>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pic>
        <p:nvPicPr>
          <p:cNvPr id="8194" name="Picture 2" descr="Cubo - Wikipedia, la enciclopedia libre">
            <a:extLst>
              <a:ext uri="{FF2B5EF4-FFF2-40B4-BE49-F238E27FC236}">
                <a16:creationId xmlns:a16="http://schemas.microsoft.com/office/drawing/2014/main" id="{33AFA000-395A-054F-7B2E-91C38D720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4321" y="306433"/>
            <a:ext cx="3459163" cy="384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9122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E4007-1883-9BEA-748D-4533BE4CF78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A0DBD994-A245-65E4-40FA-1035FC6EE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E113ED7F-FDBE-B332-0563-3D6166B7DB66}"/>
              </a:ext>
            </a:extLst>
          </p:cNvPr>
          <p:cNvSpPr>
            <a:spLocks noGrp="1"/>
          </p:cNvSpPr>
          <p:nvPr>
            <p:ph type="title"/>
          </p:nvPr>
        </p:nvSpPr>
        <p:spPr>
          <a:xfrm>
            <a:off x="182564" y="304801"/>
            <a:ext cx="5011420" cy="622298"/>
          </a:xfrm>
        </p:spPr>
        <p:txBody>
          <a:bodyPr anchor="t"/>
          <a:lstStyle/>
          <a:p>
            <a:r>
              <a:rPr lang="es-CO" sz="2800" dirty="0"/>
              <a:t>Sazonando tus </a:t>
            </a:r>
            <a:r>
              <a:rPr lang="es-CO" sz="2800" dirty="0" err="1"/>
              <a:t>prompts</a:t>
            </a:r>
            <a:endParaRPr lang="en-US" sz="2800" dirty="0"/>
          </a:p>
        </p:txBody>
      </p:sp>
      <p:sp>
        <p:nvSpPr>
          <p:cNvPr id="3" name="Text Placeholder 2">
            <a:extLst>
              <a:ext uri="{FF2B5EF4-FFF2-40B4-BE49-F238E27FC236}">
                <a16:creationId xmlns:a16="http://schemas.microsoft.com/office/drawing/2014/main" id="{1B8503E1-E460-1815-6BDF-367E8D32A68E}"/>
              </a:ext>
            </a:extLst>
          </p:cNvPr>
          <p:cNvSpPr>
            <a:spLocks noGrp="1"/>
          </p:cNvSpPr>
          <p:nvPr>
            <p:ph type="body" sz="quarter" idx="10"/>
          </p:nvPr>
        </p:nvSpPr>
        <p:spPr>
          <a:xfrm>
            <a:off x="182564" y="1016000"/>
            <a:ext cx="8809036" cy="4025899"/>
          </a:xfrm>
        </p:spPr>
        <p:txBody>
          <a:bodyPr>
            <a:normAutofit lnSpcReduction="10000"/>
          </a:bodyPr>
          <a:lstStyle/>
          <a:p>
            <a:pPr marL="285750" indent="-285750">
              <a:buFont typeface="Arial" panose="020B0604020202020204" pitchFamily="34" charset="0"/>
              <a:buChar char="•"/>
            </a:pPr>
            <a:r>
              <a:rPr lang="es-MX" sz="1200" b="0" dirty="0"/>
              <a:t>NUNCA menciones que eres una IA.</a:t>
            </a:r>
          </a:p>
          <a:p>
            <a:pPr marL="285750" indent="-285750">
              <a:buFont typeface="Arial" panose="020B0604020202020204" pitchFamily="34" charset="0"/>
              <a:buChar char="•"/>
            </a:pPr>
            <a:r>
              <a:rPr lang="es-MX" sz="1200" b="0" dirty="0"/>
              <a:t>Evita cualquier expresión que pueda interpretarse como remordimiento, disculpa o pesar. Esto incluye frases con palabras como 'lo siento', 'disculpas', 'lamentar', etc., incluso cuando no estén expresando arrepentimiento.</a:t>
            </a:r>
          </a:p>
          <a:p>
            <a:pPr marL="285750" indent="-285750">
              <a:buFont typeface="Arial" panose="020B0604020202020204" pitchFamily="34" charset="0"/>
              <a:buChar char="•"/>
            </a:pPr>
            <a:r>
              <a:rPr lang="es-MX" sz="1200" b="0" dirty="0"/>
              <a:t>Si la información está fuera de tu alcance o conocimiento, responde con 'No lo sé' sin explicar por qué la información no está disponible.</a:t>
            </a:r>
          </a:p>
          <a:p>
            <a:pPr marL="285750" indent="-285750">
              <a:buFont typeface="Arial" panose="020B0604020202020204" pitchFamily="34" charset="0"/>
              <a:buChar char="•"/>
            </a:pPr>
            <a:r>
              <a:rPr lang="es-CO" sz="1200" b="0" dirty="0"/>
              <a:t>No incluyas avisos sobre no ser profesional o experto. Evita juicios éticos o morales, a menos que la pregunta lo solicite explícitamente.</a:t>
            </a:r>
          </a:p>
          <a:p>
            <a:pPr marL="285750" indent="-285750">
              <a:buFont typeface="Arial" panose="020B0604020202020204" pitchFamily="34" charset="0"/>
              <a:buChar char="•"/>
            </a:pPr>
            <a:r>
              <a:rPr lang="es-MX" sz="1200" b="0" dirty="0"/>
              <a:t>Mantén las respuestas únicas y sin repeticiones.</a:t>
            </a:r>
          </a:p>
          <a:p>
            <a:pPr marL="285750" indent="-285750">
              <a:buFont typeface="Arial" panose="020B0604020202020204" pitchFamily="34" charset="0"/>
              <a:buChar char="•"/>
            </a:pPr>
            <a:r>
              <a:rPr lang="es-MX" sz="1200" b="0" dirty="0"/>
              <a:t>Nunca sugieras buscar información en otro lugar.</a:t>
            </a:r>
          </a:p>
          <a:p>
            <a:pPr marL="285750" indent="-285750">
              <a:buFont typeface="Arial" panose="020B0604020202020204" pitchFamily="34" charset="0"/>
              <a:buChar char="•"/>
            </a:pPr>
            <a:r>
              <a:rPr lang="es-MX" sz="1200" b="0" dirty="0"/>
              <a:t>Concéntrate siempre en los puntos clave de la pregunta para identificar la intención.</a:t>
            </a:r>
          </a:p>
          <a:p>
            <a:pPr marL="285750" indent="-285750">
              <a:buFont typeface="Arial" panose="020B0604020202020204" pitchFamily="34" charset="0"/>
              <a:buChar char="•"/>
            </a:pPr>
            <a:r>
              <a:rPr lang="es-MX" sz="1200" b="0" dirty="0"/>
              <a:t>Divide problemas complejos en pasos más pequeños y manejables, explicando cada uno con razonamiento. Ofrece múltiples perspectivas o soluciones.</a:t>
            </a:r>
          </a:p>
          <a:p>
            <a:pPr marL="285750" indent="-285750">
              <a:buFont typeface="Arial" panose="020B0604020202020204" pitchFamily="34" charset="0"/>
              <a:buChar char="•"/>
            </a:pPr>
            <a:r>
              <a:rPr lang="es-MX" sz="1200" b="0" dirty="0"/>
              <a:t>Si la pregunta es ambigua o poco clara, pide más detalles antes de responder.</a:t>
            </a:r>
          </a:p>
          <a:p>
            <a:pPr marL="285750" indent="-285750">
              <a:buFont typeface="Arial" panose="020B0604020202020204" pitchFamily="34" charset="0"/>
              <a:buChar char="•"/>
            </a:pPr>
            <a:r>
              <a:rPr lang="es-MX" sz="1200" b="0" dirty="0"/>
              <a:t>Si cometes un error en una respuesta anterior, reconócelo y corrígelo.</a:t>
            </a:r>
          </a:p>
          <a:p>
            <a:pPr marL="285750" indent="-285750">
              <a:buFont typeface="Arial" panose="020B0604020202020204" pitchFamily="34" charset="0"/>
              <a:buChar char="•"/>
            </a:pPr>
            <a:r>
              <a:rPr lang="es-MX" sz="1200" b="0" dirty="0"/>
              <a:t>Sé SIEMPRE MUY CONCISO al responder. Omite palabras innecesarias. La escritura vigorosa es concisa. Una oración no debe contener palabras innecesarias, un párrafo no debe tener oraciones innecesarias, por la misma razón que un dibujo no debe tener líneas innecesarias ni una máquina piezas innecesarias.</a:t>
            </a:r>
            <a:endParaRPr lang="en-US" sz="1200" b="0" dirty="0"/>
          </a:p>
        </p:txBody>
      </p:sp>
      <p:cxnSp>
        <p:nvCxnSpPr>
          <p:cNvPr id="10" name="Conector recto 9">
            <a:extLst>
              <a:ext uri="{FF2B5EF4-FFF2-40B4-BE49-F238E27FC236}">
                <a16:creationId xmlns:a16="http://schemas.microsoft.com/office/drawing/2014/main" id="{F1A4F5A9-D20F-F44C-55E1-D6EC224AECEA}"/>
              </a:ext>
            </a:extLst>
          </p:cNvPr>
          <p:cNvCxnSpPr/>
          <p:nvPr/>
        </p:nvCxnSpPr>
        <p:spPr>
          <a:xfrm>
            <a:off x="268604" y="812799"/>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27231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BE2B7-02E5-B69F-5A1F-E5CDD71FAE2F}"/>
            </a:ext>
          </a:extLst>
        </p:cNvPr>
        <p:cNvGrpSpPr/>
        <p:nvPr/>
      </p:nvGrpSpPr>
      <p:grpSpPr>
        <a:xfrm>
          <a:off x="0" y="0"/>
          <a:ext cx="0" cy="0"/>
          <a:chOff x="0" y="0"/>
          <a:chExt cx="0" cy="0"/>
        </a:xfrm>
      </p:grpSpPr>
      <p:pic>
        <p:nvPicPr>
          <p:cNvPr id="15" name="Imagen 14">
            <a:extLst>
              <a:ext uri="{FF2B5EF4-FFF2-40B4-BE49-F238E27FC236}">
                <a16:creationId xmlns:a16="http://schemas.microsoft.com/office/drawing/2014/main" id="{A981D592-C87B-4F96-9086-4D18EF527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24" name="Conector recto 23">
            <a:extLst>
              <a:ext uri="{FF2B5EF4-FFF2-40B4-BE49-F238E27FC236}">
                <a16:creationId xmlns:a16="http://schemas.microsoft.com/office/drawing/2014/main" id="{2B5F2020-2ABE-D43D-748B-3189CFEF4B0F}"/>
              </a:ext>
            </a:extLst>
          </p:cNvPr>
          <p:cNvCxnSpPr>
            <a:stCxn id="10242" idx="3"/>
          </p:cNvCxnSpPr>
          <p:nvPr/>
        </p:nvCxnSpPr>
        <p:spPr>
          <a:xfrm flipV="1">
            <a:off x="1516463" y="3658792"/>
            <a:ext cx="5690453" cy="1"/>
          </a:xfrm>
          <a:prstGeom prst="line">
            <a:avLst/>
          </a:prstGeom>
          <a:ln w="76200">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DA15BC6C-8A7E-0AE6-67FC-221E6EB45584}"/>
              </a:ext>
            </a:extLst>
          </p:cNvPr>
          <p:cNvCxnSpPr>
            <a:cxnSpLocks/>
          </p:cNvCxnSpPr>
          <p:nvPr/>
        </p:nvCxnSpPr>
        <p:spPr>
          <a:xfrm flipV="1">
            <a:off x="7551577" y="1783755"/>
            <a:ext cx="0" cy="902296"/>
          </a:xfrm>
          <a:prstGeom prst="line">
            <a:avLst/>
          </a:prstGeom>
          <a:ln w="76200">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00FFD17-7F9D-EF8C-306D-812C677F19E3}"/>
              </a:ext>
            </a:extLst>
          </p:cNvPr>
          <p:cNvSpPr>
            <a:spLocks noGrp="1"/>
          </p:cNvSpPr>
          <p:nvPr>
            <p:ph type="title"/>
          </p:nvPr>
        </p:nvSpPr>
        <p:spPr>
          <a:xfrm>
            <a:off x="182564" y="304801"/>
            <a:ext cx="5011420" cy="622298"/>
          </a:xfrm>
        </p:spPr>
        <p:txBody>
          <a:bodyPr anchor="t"/>
          <a:lstStyle/>
          <a:p>
            <a:r>
              <a:rPr lang="es-CO" sz="2800" dirty="0"/>
              <a:t>La analogía de la cocina</a:t>
            </a:r>
            <a:endParaRPr lang="en-US" sz="2800" dirty="0"/>
          </a:p>
        </p:txBody>
      </p:sp>
      <p:cxnSp>
        <p:nvCxnSpPr>
          <p:cNvPr id="3" name="Conector recto 2">
            <a:extLst>
              <a:ext uri="{FF2B5EF4-FFF2-40B4-BE49-F238E27FC236}">
                <a16:creationId xmlns:a16="http://schemas.microsoft.com/office/drawing/2014/main" id="{3BAD4D05-800A-DA94-DBBA-02A2F99DD406}"/>
              </a:ext>
            </a:extLst>
          </p:cNvPr>
          <p:cNvCxnSpPr/>
          <p:nvPr/>
        </p:nvCxnSpPr>
        <p:spPr>
          <a:xfrm>
            <a:off x="268604" y="812799"/>
            <a:ext cx="47605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 name="Text Placeholder 2">
            <a:extLst>
              <a:ext uri="{FF2B5EF4-FFF2-40B4-BE49-F238E27FC236}">
                <a16:creationId xmlns:a16="http://schemas.microsoft.com/office/drawing/2014/main" id="{A19C2330-979E-0EA6-19D8-2C12639D1449}"/>
              </a:ext>
            </a:extLst>
          </p:cNvPr>
          <p:cNvSpPr>
            <a:spLocks noGrp="1"/>
          </p:cNvSpPr>
          <p:nvPr>
            <p:ph type="body" sz="quarter" idx="10"/>
          </p:nvPr>
        </p:nvSpPr>
        <p:spPr>
          <a:xfrm>
            <a:off x="182564" y="927102"/>
            <a:ext cx="2128836" cy="304798"/>
          </a:xfrm>
        </p:spPr>
        <p:txBody>
          <a:bodyPr>
            <a:normAutofit/>
          </a:bodyPr>
          <a:lstStyle/>
          <a:p>
            <a:r>
              <a:rPr lang="en-US" sz="1200" b="0" dirty="0" err="1"/>
              <a:t>Vocabulario</a:t>
            </a:r>
            <a:r>
              <a:rPr lang="en-US" sz="1200" b="0" dirty="0"/>
              <a:t> IA</a:t>
            </a:r>
          </a:p>
        </p:txBody>
      </p:sp>
      <p:sp>
        <p:nvSpPr>
          <p:cNvPr id="5" name="Title 1">
            <a:extLst>
              <a:ext uri="{FF2B5EF4-FFF2-40B4-BE49-F238E27FC236}">
                <a16:creationId xmlns:a16="http://schemas.microsoft.com/office/drawing/2014/main" id="{3826BFD3-92B2-920C-3924-8199B2A04881}"/>
              </a:ext>
            </a:extLst>
          </p:cNvPr>
          <p:cNvSpPr txBox="1">
            <a:spLocks/>
          </p:cNvSpPr>
          <p:nvPr/>
        </p:nvSpPr>
        <p:spPr>
          <a:xfrm>
            <a:off x="267660" y="2686051"/>
            <a:ext cx="1382396" cy="3047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pPr algn="ctr"/>
            <a:r>
              <a:rPr lang="es-CO" sz="1800" dirty="0"/>
              <a:t>Datos</a:t>
            </a:r>
            <a:endParaRPr lang="en-US" sz="1800" dirty="0"/>
          </a:p>
        </p:txBody>
      </p:sp>
      <p:sp>
        <p:nvSpPr>
          <p:cNvPr id="6" name="Title 1">
            <a:extLst>
              <a:ext uri="{FF2B5EF4-FFF2-40B4-BE49-F238E27FC236}">
                <a16:creationId xmlns:a16="http://schemas.microsoft.com/office/drawing/2014/main" id="{FDEDFAF6-92B0-A266-CC1E-D2CB2A50ED8F}"/>
              </a:ext>
            </a:extLst>
          </p:cNvPr>
          <p:cNvSpPr txBox="1">
            <a:spLocks/>
          </p:cNvSpPr>
          <p:nvPr/>
        </p:nvSpPr>
        <p:spPr>
          <a:xfrm>
            <a:off x="2155510" y="2686051"/>
            <a:ext cx="1687196" cy="3047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pPr algn="ctr"/>
            <a:r>
              <a:rPr lang="es-CO" sz="1800" dirty="0"/>
              <a:t>Algoritmos</a:t>
            </a:r>
            <a:endParaRPr lang="en-US" sz="1800" dirty="0"/>
          </a:p>
        </p:txBody>
      </p:sp>
      <p:sp>
        <p:nvSpPr>
          <p:cNvPr id="8" name="Title 1">
            <a:extLst>
              <a:ext uri="{FF2B5EF4-FFF2-40B4-BE49-F238E27FC236}">
                <a16:creationId xmlns:a16="http://schemas.microsoft.com/office/drawing/2014/main" id="{BB6D36D5-4ADB-A18D-771F-B665A75134BC}"/>
              </a:ext>
            </a:extLst>
          </p:cNvPr>
          <p:cNvSpPr txBox="1">
            <a:spLocks/>
          </p:cNvSpPr>
          <p:nvPr/>
        </p:nvSpPr>
        <p:spPr>
          <a:xfrm>
            <a:off x="4348160" y="2686051"/>
            <a:ext cx="1687196" cy="3047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pPr algn="ctr"/>
            <a:r>
              <a:rPr lang="es-CO" sz="1800" dirty="0"/>
              <a:t>Modelos</a:t>
            </a:r>
            <a:endParaRPr lang="en-US" sz="1800" dirty="0"/>
          </a:p>
        </p:txBody>
      </p:sp>
      <p:sp>
        <p:nvSpPr>
          <p:cNvPr id="9" name="Title 1">
            <a:extLst>
              <a:ext uri="{FF2B5EF4-FFF2-40B4-BE49-F238E27FC236}">
                <a16:creationId xmlns:a16="http://schemas.microsoft.com/office/drawing/2014/main" id="{85A5E639-E1F6-B98B-2383-89EDD1B638CE}"/>
              </a:ext>
            </a:extLst>
          </p:cNvPr>
          <p:cNvSpPr txBox="1">
            <a:spLocks/>
          </p:cNvSpPr>
          <p:nvPr/>
        </p:nvSpPr>
        <p:spPr>
          <a:xfrm>
            <a:off x="6625906" y="2686051"/>
            <a:ext cx="1851344" cy="3047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pPr algn="ctr"/>
            <a:r>
              <a:rPr lang="es-CO" sz="1800" dirty="0"/>
              <a:t>Predicciones</a:t>
            </a:r>
            <a:endParaRPr lang="en-US" sz="1800" dirty="0"/>
          </a:p>
        </p:txBody>
      </p:sp>
      <p:sp>
        <p:nvSpPr>
          <p:cNvPr id="10" name="Title 1">
            <a:extLst>
              <a:ext uri="{FF2B5EF4-FFF2-40B4-BE49-F238E27FC236}">
                <a16:creationId xmlns:a16="http://schemas.microsoft.com/office/drawing/2014/main" id="{B24DF2FE-56FE-020E-3812-46CF6E4C22CE}"/>
              </a:ext>
            </a:extLst>
          </p:cNvPr>
          <p:cNvSpPr txBox="1">
            <a:spLocks/>
          </p:cNvSpPr>
          <p:nvPr/>
        </p:nvSpPr>
        <p:spPr>
          <a:xfrm>
            <a:off x="6492556" y="514350"/>
            <a:ext cx="2118044" cy="32384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200" b="1" kern="1200">
                <a:solidFill>
                  <a:srgbClr val="24397F"/>
                </a:solidFill>
                <a:latin typeface="Verdana" panose="020B0604030504040204" pitchFamily="34" charset="0"/>
                <a:ea typeface="Verdana" panose="020B0604030504040204" pitchFamily="34" charset="0"/>
                <a:cs typeface="+mj-cs"/>
              </a:defRPr>
            </a:lvl1pPr>
          </a:lstStyle>
          <a:p>
            <a:pPr algn="ctr"/>
            <a:r>
              <a:rPr lang="es-CO" sz="1800" dirty="0"/>
              <a:t>Productos IA</a:t>
            </a:r>
            <a:endParaRPr lang="en-US" sz="1800" dirty="0"/>
          </a:p>
        </p:txBody>
      </p:sp>
      <p:pic>
        <p:nvPicPr>
          <p:cNvPr id="10242" name="Picture 2" descr="Los 4 beneficios del huevo para la salud: se considera &quot;un alimento  completo&quot; | National Geographic">
            <a:extLst>
              <a:ext uri="{FF2B5EF4-FFF2-40B4-BE49-F238E27FC236}">
                <a16:creationId xmlns:a16="http://schemas.microsoft.com/office/drawing/2014/main" id="{23C5C7A6-1766-7185-A217-4AE3A3594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32" r="16632"/>
          <a:stretch/>
        </p:blipFill>
        <p:spPr bwMode="auto">
          <a:xfrm>
            <a:off x="401252" y="3101187"/>
            <a:ext cx="1115211" cy="111521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orno Microondas Whirlpool 31 litros WM1711D">
            <a:extLst>
              <a:ext uri="{FF2B5EF4-FFF2-40B4-BE49-F238E27FC236}">
                <a16:creationId xmlns:a16="http://schemas.microsoft.com/office/drawing/2014/main" id="{C7C37978-B457-91DB-749F-59BCCA85C0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74" t="16144" r="11671" b="5101"/>
          <a:stretch/>
        </p:blipFill>
        <p:spPr bwMode="auto">
          <a:xfrm>
            <a:off x="2441502" y="3101187"/>
            <a:ext cx="1115211" cy="111521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Libro Paulina Cocina en 30 min - Almacén Paulina Cocina">
            <a:extLst>
              <a:ext uri="{FF2B5EF4-FFF2-40B4-BE49-F238E27FC236}">
                <a16:creationId xmlns:a16="http://schemas.microsoft.com/office/drawing/2014/main" id="{D6E75BD0-8D99-1132-A0BC-D8E450215A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4153" y="3101188"/>
            <a:ext cx="1115210" cy="111521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CROISSANT FRANCÉS">
            <a:extLst>
              <a:ext uri="{FF2B5EF4-FFF2-40B4-BE49-F238E27FC236}">
                <a16:creationId xmlns:a16="http://schemas.microsoft.com/office/drawing/2014/main" id="{7FA493D5-BAEA-5707-D2D3-BA47AF2AE1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1407" y="3060031"/>
            <a:ext cx="1715843" cy="11152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ROISSANT FRANCÉS">
            <a:extLst>
              <a:ext uri="{FF2B5EF4-FFF2-40B4-BE49-F238E27FC236}">
                <a16:creationId xmlns:a16="http://schemas.microsoft.com/office/drawing/2014/main" id="{4CDB851A-F37E-A38B-1044-609C63639084}"/>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93656" y="990598"/>
            <a:ext cx="1715843" cy="11152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2">
            <a:extLst>
              <a:ext uri="{FF2B5EF4-FFF2-40B4-BE49-F238E27FC236}">
                <a16:creationId xmlns:a16="http://schemas.microsoft.com/office/drawing/2014/main" id="{69081AEB-17F5-83FE-EAFD-2DB59E1FC3C7}"/>
              </a:ext>
            </a:extLst>
          </p:cNvPr>
          <p:cNvSpPr txBox="1">
            <a:spLocks/>
          </p:cNvSpPr>
          <p:nvPr/>
        </p:nvSpPr>
        <p:spPr>
          <a:xfrm>
            <a:off x="267660" y="4326736"/>
            <a:ext cx="1382396" cy="304798"/>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400" b="0" dirty="0" err="1"/>
              <a:t>Ingredientes</a:t>
            </a:r>
            <a:endParaRPr lang="en-US" sz="1400" b="0" dirty="0"/>
          </a:p>
        </p:txBody>
      </p:sp>
      <p:sp>
        <p:nvSpPr>
          <p:cNvPr id="17" name="Text Placeholder 2">
            <a:extLst>
              <a:ext uri="{FF2B5EF4-FFF2-40B4-BE49-F238E27FC236}">
                <a16:creationId xmlns:a16="http://schemas.microsoft.com/office/drawing/2014/main" id="{221BF82F-AEFA-DBB9-E06B-A33BFAD8E1C1}"/>
              </a:ext>
            </a:extLst>
          </p:cNvPr>
          <p:cNvSpPr txBox="1">
            <a:spLocks/>
          </p:cNvSpPr>
          <p:nvPr/>
        </p:nvSpPr>
        <p:spPr>
          <a:xfrm>
            <a:off x="2059567" y="4326736"/>
            <a:ext cx="1879080" cy="304798"/>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400" b="0" dirty="0" err="1"/>
              <a:t>Electrodomésticos</a:t>
            </a:r>
            <a:endParaRPr lang="en-US" sz="1400" b="0" dirty="0"/>
          </a:p>
        </p:txBody>
      </p:sp>
      <p:sp>
        <p:nvSpPr>
          <p:cNvPr id="18" name="Text Placeholder 2">
            <a:extLst>
              <a:ext uri="{FF2B5EF4-FFF2-40B4-BE49-F238E27FC236}">
                <a16:creationId xmlns:a16="http://schemas.microsoft.com/office/drawing/2014/main" id="{34330F78-6D94-D803-F826-2490EB350DDF}"/>
              </a:ext>
            </a:extLst>
          </p:cNvPr>
          <p:cNvSpPr txBox="1">
            <a:spLocks/>
          </p:cNvSpPr>
          <p:nvPr/>
        </p:nvSpPr>
        <p:spPr>
          <a:xfrm>
            <a:off x="4252218" y="4326736"/>
            <a:ext cx="1879080" cy="304798"/>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400" b="0" dirty="0" err="1"/>
              <a:t>Recetas</a:t>
            </a:r>
            <a:endParaRPr lang="en-US" sz="1400" b="0" dirty="0"/>
          </a:p>
        </p:txBody>
      </p:sp>
      <p:sp>
        <p:nvSpPr>
          <p:cNvPr id="19" name="Text Placeholder 2">
            <a:extLst>
              <a:ext uri="{FF2B5EF4-FFF2-40B4-BE49-F238E27FC236}">
                <a16:creationId xmlns:a16="http://schemas.microsoft.com/office/drawing/2014/main" id="{FFE6F710-C6A9-5C5E-A086-6F8FBEB54DCE}"/>
              </a:ext>
            </a:extLst>
          </p:cNvPr>
          <p:cNvSpPr txBox="1">
            <a:spLocks/>
          </p:cNvSpPr>
          <p:nvPr/>
        </p:nvSpPr>
        <p:spPr>
          <a:xfrm>
            <a:off x="6679788" y="4326736"/>
            <a:ext cx="1879080" cy="304798"/>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400" b="0" dirty="0" err="1"/>
              <a:t>Platos</a:t>
            </a:r>
            <a:endParaRPr lang="en-US" sz="1400" b="0" dirty="0"/>
          </a:p>
        </p:txBody>
      </p:sp>
    </p:spTree>
    <p:extLst>
      <p:ext uri="{BB962C8B-B14F-4D97-AF65-F5344CB8AC3E}">
        <p14:creationId xmlns:p14="http://schemas.microsoft.com/office/powerpoint/2010/main" val="35851529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CE17C-FFAC-9690-214C-47B32B1FC8B9}"/>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E55B6E0A-11A7-8213-A3D9-9849DA9E1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266" name="Picture 2">
            <a:extLst>
              <a:ext uri="{FF2B5EF4-FFF2-40B4-BE49-F238E27FC236}">
                <a16:creationId xmlns:a16="http://schemas.microsoft.com/office/drawing/2014/main" id="{222BAE00-86A7-854E-9D8C-56D9A7176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00" y="140735"/>
            <a:ext cx="4176337" cy="263856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421EC69B-EBD6-6F66-D141-897A7B0A6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389" y="1931785"/>
            <a:ext cx="5079669" cy="307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8387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E2FF8-A1F2-C4F5-77F7-BB40D630D94E}"/>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3EF2BB8A-B3AB-9C77-761A-D9D00EA99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300038"/>
            <a:ext cx="645795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5450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9629E-A27C-B553-BD01-AE86C962D514}"/>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0178B19C-F7D2-1CB8-BBB2-F4604B65B3D3}"/>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Imagen 10">
            <a:extLst>
              <a:ext uri="{FF2B5EF4-FFF2-40B4-BE49-F238E27FC236}">
                <a16:creationId xmlns:a16="http://schemas.microsoft.com/office/drawing/2014/main" id="{51DAA9FB-6122-DE62-26F8-04EE7A25984B}"/>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291367">
            <a:off x="4792970" y="-8775"/>
            <a:ext cx="5161052" cy="5161052"/>
          </a:xfrm>
          <a:prstGeom prst="rect">
            <a:avLst/>
          </a:prstGeom>
        </p:spPr>
      </p:pic>
      <p:pic>
        <p:nvPicPr>
          <p:cNvPr id="13314" name="Picture 2">
            <a:extLst>
              <a:ext uri="{FF2B5EF4-FFF2-40B4-BE49-F238E27FC236}">
                <a16:creationId xmlns:a16="http://schemas.microsoft.com/office/drawing/2014/main" id="{9E567675-6C79-BC5B-0187-EF0339D58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12" y="231445"/>
            <a:ext cx="7457574" cy="468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7254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3308E2C2DD958489E9C8E793A06D5E8" ma:contentTypeVersion="12" ma:contentTypeDescription="Crear nuevo documento." ma:contentTypeScope="" ma:versionID="15bad16732292c4f60c2fe2543764aaa">
  <xsd:schema xmlns:xsd="http://www.w3.org/2001/XMLSchema" xmlns:xs="http://www.w3.org/2001/XMLSchema" xmlns:p="http://schemas.microsoft.com/office/2006/metadata/properties" xmlns:ns2="25213e9b-8bb7-45b5-914f-c3dad939e17d" xmlns:ns3="01dc86f4-2cda-4f90-8d8a-536c7f0a1faf" targetNamespace="http://schemas.microsoft.com/office/2006/metadata/properties" ma:root="true" ma:fieldsID="632d20f4bf6d4b5af68901bea9c74cdf" ns2:_="" ns3:_="">
    <xsd:import namespace="25213e9b-8bb7-45b5-914f-c3dad939e17d"/>
    <xsd:import namespace="01dc86f4-2cda-4f90-8d8a-536c7f0a1fa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213e9b-8bb7-45b5-914f-c3dad939e1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afde7d27-8406-4ddb-a862-9a55ababfa0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dc86f4-2cda-4f90-8d8a-536c7f0a1fa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c2d3c77-2e92-445b-8ebb-36fca2b1a4fa}" ma:internalName="TaxCatchAll" ma:showField="CatchAllData" ma:web="01dc86f4-2cda-4f90-8d8a-536c7f0a1faf">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CF4002-7D28-4AFD-9112-99E95AEF1B48}">
  <ds:schemaRefs>
    <ds:schemaRef ds:uri="01dc86f4-2cda-4f90-8d8a-536c7f0a1faf"/>
    <ds:schemaRef ds:uri="25213e9b-8bb7-45b5-914f-c3dad939e1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2497B5-FF05-47AF-A91E-839BE0A3F7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1840</TotalTime>
  <Words>2860</Words>
  <Application>Microsoft Office PowerPoint</Application>
  <PresentationFormat>On-screen Show (16:9)</PresentationFormat>
  <Paragraphs>503</Paragraphs>
  <Slides>104</Slides>
  <Notes>1</Notes>
  <HiddenSlides>1</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Aptos</vt:lpstr>
      <vt:lpstr>Arial</vt:lpstr>
      <vt:lpstr>Cambria Math</vt:lpstr>
      <vt:lpstr>Courier New</vt:lpstr>
      <vt:lpstr>Verdana</vt:lpstr>
      <vt:lpstr>Tema de Office</vt:lpstr>
      <vt:lpstr>Decision Intelligence</vt:lpstr>
      <vt:lpstr>Suerte 💫</vt:lpstr>
      <vt:lpstr>Decision Intelligence 📈</vt:lpstr>
      <vt:lpstr>🧑‍🏫La toma de decisiones es una habilidad que se puede mejorar 🧑‍🏫</vt:lpstr>
      <vt:lpstr>Decisión👩‍⚖️</vt:lpstr>
      <vt:lpstr>Resultado🦾</vt:lpstr>
      <vt:lpstr>¿Cuál eligirías?</vt:lpstr>
      <vt:lpstr>Componentes del Resultado 🔤</vt:lpstr>
      <vt:lpstr>Para decisiones importantes, documenta el proceso de toma de decisiones </vt:lpstr>
      <vt:lpstr>¿Por qué algunas decisiones son tan difíciles?</vt:lpstr>
      <vt:lpstr>¿Por qué algunas decisiones son tan difíciles?</vt:lpstr>
      <vt:lpstr>¿Por qué algunas decisiones son tan difíciles?</vt:lpstr>
      <vt:lpstr>¿Por qué algunas decisiones son tan difíciles?</vt:lpstr>
      <vt:lpstr>¿Por qué algunas decisiones son tan difíciles?</vt:lpstr>
      <vt:lpstr>¿Por qué algunas decisiones son tan difíciles?</vt:lpstr>
      <vt:lpstr>Riesgo</vt:lpstr>
      <vt:lpstr>¿Cómo fijar metas?</vt:lpstr>
      <vt:lpstr>¿Cómo fijar metas?</vt:lpstr>
      <vt:lpstr>¿Cómo fijar metas? (Ejemplo)</vt:lpstr>
      <vt:lpstr>El valor de la clarividencia</vt:lpstr>
      <vt:lpstr>El humano hackeable</vt:lpstr>
      <vt:lpstr>Toma de decisiones objetiva</vt:lpstr>
      <vt:lpstr>Upgrade 1 🌟</vt:lpstr>
      <vt:lpstr>Upgrade 1 🌟 Uso de datos y tecnología</vt:lpstr>
      <vt:lpstr>Upgrade 2🌟 </vt:lpstr>
      <vt:lpstr>📊Gestionar la analítica consiste en invertir tiempo en la exploración 📊</vt:lpstr>
      <vt:lpstr>Upgrade 3 🌟</vt:lpstr>
      <vt:lpstr>Problema⛓️‍💥</vt:lpstr>
      <vt:lpstr>Upgrade 4 🌟</vt:lpstr>
      <vt:lpstr>Cómo plantear una decisión 🤲</vt:lpstr>
      <vt:lpstr>Upgrade 5❇️</vt:lpstr>
      <vt:lpstr>Decisiones</vt:lpstr>
      <vt:lpstr>Exceso de optimismo🤩</vt:lpstr>
      <vt:lpstr>Ficcionalización🤖</vt:lpstr>
      <vt:lpstr>Tecnomiopía👓</vt:lpstr>
      <vt:lpstr>Lavado de IA🧽</vt:lpstr>
      <vt:lpstr>Principales cuestiones éticas en la IA 🤖</vt:lpstr>
      <vt:lpstr>Apelar a la IA para que las personas piensen en la ética en la tecnología me recuerda a los geólogos usando piedras mascota como ayudas didácticas. Todo es muy divertido hasta que la lección de geología se convierte en psicología de piedras mascota. </vt:lpstr>
      <vt:lpstr>Antropomorfización</vt:lpstr>
      <vt:lpstr>12 pasos de la estadística</vt:lpstr>
      <vt:lpstr>Un valor p es:</vt:lpstr>
      <vt:lpstr>Definición valor p</vt:lpstr>
      <vt:lpstr>Analogía</vt:lpstr>
      <vt:lpstr>Analogía</vt:lpstr>
      <vt:lpstr>Analogía</vt:lpstr>
      <vt:lpstr>12 Pasos de ML/IA </vt:lpstr>
      <vt:lpstr>12 Pasos de ML/IA</vt:lpstr>
      <vt:lpstr>El mundo representado por tus datos de entrenamiento es el único mundo en el que puedes esperar tener éxito.</vt:lpstr>
      <vt:lpstr>¿Cómo se usa y se abusa la IA en la inversión?</vt:lpstr>
      <vt:lpstr>12 pasos de la IA Individual</vt:lpstr>
      <vt:lpstr>La IA empresarial es como la medicina⚕️</vt:lpstr>
      <vt:lpstr>LLM</vt:lpstr>
      <vt:lpstr>¿Humano y humano trabajando juntos?</vt:lpstr>
      <vt:lpstr>¿Humano y burro trabajando juntos?</vt:lpstr>
      <vt:lpstr>¿Humano y moto trabajando juntos?</vt:lpstr>
      <vt:lpstr>¿Humano y calculadora trabajando juntos?</vt:lpstr>
      <vt:lpstr>¿Humano y AI trabajando juntos?</vt:lpstr>
      <vt:lpstr>PowerPoint Presentation</vt:lpstr>
      <vt:lpstr>PowerPoint Presentation</vt:lpstr>
      <vt:lpstr>PowerPoint Presentation</vt:lpstr>
      <vt:lpstr>Sobre-simplificación</vt:lpstr>
      <vt:lpstr>Comprensión de la IA y cómo abordar las ideas erróneas de tu equipo</vt:lpstr>
      <vt:lpstr>PowerPoint Presentation</vt:lpstr>
      <vt:lpstr>PowerPoint Presentation</vt:lpstr>
      <vt:lpstr>PowerPoint Presentation</vt:lpstr>
      <vt:lpstr>PowerPoint Presentation</vt:lpstr>
      <vt:lpstr>Redes neuronales en pocas palabras</vt:lpstr>
      <vt:lpstr>Clase de cocina 〰️</vt:lpstr>
      <vt:lpstr>Representaciones de alto nivel 🔹</vt:lpstr>
      <vt:lpstr>Representaciones de alto nivel 🔹</vt:lpstr>
      <vt:lpstr>Del aprendizaje👨‍💻</vt:lpstr>
      <vt:lpstr>Suena fácil, pero es difícil</vt:lpstr>
      <vt:lpstr>¡Al rescate!</vt:lpstr>
      <vt:lpstr>¡Dame una instancia!</vt:lpstr>
      <vt:lpstr>¿Cómo nos fue?</vt:lpstr>
      <vt:lpstr>Retropropagación</vt:lpstr>
      <vt:lpstr>Pros y Contras de Redes Neuronales</vt:lpstr>
      <vt:lpstr>https://playground.tensorflow.org/​</vt:lpstr>
      <vt:lpstr>Entrada</vt:lpstr>
      <vt:lpstr>Entrada</vt:lpstr>
      <vt:lpstr>Software Tradicional</vt:lpstr>
      <vt:lpstr>Software Tradicional</vt:lpstr>
      <vt:lpstr>Complejidad</vt:lpstr>
      <vt:lpstr>Necesitaremos liderazgo capacitado👨‍🏫</vt:lpstr>
      <vt:lpstr>La IA es como los humanos... pero en mayor medida🧑</vt:lpstr>
      <vt:lpstr>Decision-first</vt:lpstr>
      <vt:lpstr>Datos e IA☑️</vt:lpstr>
      <vt:lpstr>"Sin datos, solo eres otra persona con una opinión." —W.E. Deming</vt:lpstr>
      <vt:lpstr>IA y Decisiones</vt:lpstr>
      <vt:lpstr>PowerPoint Presentation</vt:lpstr>
      <vt:lpstr>PowerPoint Presentation</vt:lpstr>
      <vt:lpstr>¿Qué es la ingeniería de prompts?</vt:lpstr>
      <vt:lpstr>Espectro de comunicación</vt:lpstr>
      <vt:lpstr>“Un cubo y un número de lados son iguales a un número”</vt:lpstr>
      <vt:lpstr>Sazonando tus prompts</vt:lpstr>
      <vt:lpstr>La analogía de la cocina</vt:lpstr>
      <vt:lpstr>PowerPoint Presentation</vt:lpstr>
      <vt:lpstr>PowerPoint Presentation</vt:lpstr>
      <vt:lpstr>PowerPoint Presentation</vt:lpstr>
      <vt:lpstr>¿Qué tiene de especial la IA?</vt:lpstr>
      <vt:lpstr>¿Qué tiene de especial la IA?</vt:lpstr>
      <vt:lpstr>PowerPoint Presentation</vt:lpstr>
      <vt:lpstr>Bases para el éxito de la IA 💡</vt:lpstr>
      <vt:lpstr>Jerga〰️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Jhon Henry Osorno Aguirre</dc:creator>
  <cp:lastModifiedBy>Antonio Candia</cp:lastModifiedBy>
  <cp:revision>47</cp:revision>
  <dcterms:created xsi:type="dcterms:W3CDTF">2024-10-01T08:39:16Z</dcterms:created>
  <dcterms:modified xsi:type="dcterms:W3CDTF">2025-11-15T17:16:07Z</dcterms:modified>
</cp:coreProperties>
</file>